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74" r:id="rId3"/>
    <p:sldId id="301" r:id="rId4"/>
    <p:sldId id="304" r:id="rId5"/>
    <p:sldId id="303" r:id="rId6"/>
    <p:sldId id="323" r:id="rId7"/>
    <p:sldId id="306" r:id="rId8"/>
    <p:sldId id="321" r:id="rId9"/>
    <p:sldId id="258" r:id="rId10"/>
    <p:sldId id="320" r:id="rId11"/>
    <p:sldId id="307" r:id="rId12"/>
    <p:sldId id="325" r:id="rId13"/>
    <p:sldId id="326" r:id="rId14"/>
    <p:sldId id="315" r:id="rId15"/>
    <p:sldId id="316" r:id="rId16"/>
    <p:sldId id="317" r:id="rId17"/>
    <p:sldId id="277" r:id="rId18"/>
    <p:sldId id="319" r:id="rId19"/>
    <p:sldId id="318" r:id="rId20"/>
    <p:sldId id="327" r:id="rId21"/>
    <p:sldId id="328" r:id="rId22"/>
    <p:sldId id="329" r:id="rId23"/>
    <p:sldId id="330" r:id="rId24"/>
    <p:sldId id="331" r:id="rId25"/>
    <p:sldId id="29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8C3FDD95-58E1-487D-85AF-E1BF540DDFE4}" type="datetime1">
              <a:rPr lang="en-US"/>
              <a:pPr lvl="0"/>
              <a:t>11/23/2020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/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38DF43E5-E182-40BE-BDD6-EEC521BCF8A5}" type="slidenum">
              <a:t>‹#›</a:t>
            </a:fld>
            <a:endParaRPr lang="en-US"/>
          </a:p>
        </p:txBody>
      </p:sp>
      <p:sp>
        <p:nvSpPr>
          <p:cNvPr id="8" name="Header Placeholder 1"/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Date Placeholder 2"/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58712D0A-DE13-4EE3-8D2D-80070DB4EB60}" type="datetime1">
              <a:rPr lang="en-US"/>
              <a:pPr lvl="0"/>
              <a:t>11/23/2020</a:t>
            </a:fld>
            <a:endParaRPr lang="en-US"/>
          </a:p>
        </p:txBody>
      </p:sp>
      <p:sp>
        <p:nvSpPr>
          <p:cNvPr id="10" name="Slide Image Placeholder 3"/>
          <p:cNvSpPr>
            <a:spLocks noGrp="1" noRot="1" noChangeAspect="1"/>
          </p:cNvSpPr>
          <p:nvPr>
            <p:ph type="sldImg" sz="quarter" idx="4294967295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11" name="Notes Placeholder 4"/>
          <p:cNvSpPr txBox="1">
            <a:spLocks noGrp="1"/>
          </p:cNvSpPr>
          <p:nvPr>
            <p:ph type="body" sz="quarter" idx="4294967295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5"/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13" name="Slide Number Placeholder 6"/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4C806DA7-F70F-4710-8751-68D6ECFE3720}" type="slidenum">
              <a:t>‹#›</a:t>
            </a:fld>
            <a:endParaRPr lang="en-US"/>
          </a:p>
        </p:txBody>
      </p:sp>
      <p:sp>
        <p:nvSpPr>
          <p:cNvPr id="14" name="Header Placeholder 1"/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15" name="Date Placeholder 2"/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63615EC0-A5E5-4DE2-9D40-C3E0291DC53C}" type="datetime1">
              <a:rPr lang="en-US"/>
              <a:pPr lvl="0"/>
              <a:t>11/23/2020</a:t>
            </a:fld>
            <a:endParaRPr lang="en-US"/>
          </a:p>
        </p:txBody>
      </p:sp>
      <p:sp>
        <p:nvSpPr>
          <p:cNvPr id="16" name="Slide Image Placeholder 3"/>
          <p:cNvSpPr>
            <a:spLocks noGrp="1" noRot="1" noChangeAspect="1"/>
          </p:cNvSpPr>
          <p:nvPr>
            <p:ph type="sldImg" sz="quarter" idx="4294967295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17" name="Notes Placeholder 4"/>
          <p:cNvSpPr txBox="1">
            <a:spLocks noGrp="1"/>
          </p:cNvSpPr>
          <p:nvPr>
            <p:ph type="body" sz="quarter" idx="4294967295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Footer Placeholder 5"/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19" name="Slide Number Placeholder 6"/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7683934C-C6D4-4302-9B10-C4D0997F89D6}" type="slidenum">
              <a:t>‹#›</a:t>
            </a:fld>
            <a:endParaRPr lang="en-US"/>
          </a:p>
        </p:txBody>
      </p:sp>
      <p:sp>
        <p:nvSpPr>
          <p:cNvPr id="20" name="Header Placeholder 1"/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21" name="Date Placeholder 2"/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DC110AFD-D8D3-436B-B610-F6CB50885559}" type="datetime1">
              <a:rPr lang="en-US"/>
              <a:pPr lvl="0"/>
              <a:t>11/23/2020</a:t>
            </a:fld>
            <a:endParaRPr lang="en-US"/>
          </a:p>
        </p:txBody>
      </p:sp>
      <p:sp>
        <p:nvSpPr>
          <p:cNvPr id="22" name="Slide Image Placeholder 3"/>
          <p:cNvSpPr>
            <a:spLocks noGrp="1" noRot="1" noChangeAspect="1"/>
          </p:cNvSpPr>
          <p:nvPr>
            <p:ph type="sldImg" sz="quarter" idx="4294967295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23" name="Notes Placeholder 4"/>
          <p:cNvSpPr txBox="1">
            <a:spLocks noGrp="1"/>
          </p:cNvSpPr>
          <p:nvPr>
            <p:ph type="body" sz="quarter" idx="4294967295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Footer Placeholder 5"/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25" name="Slide Number Placeholder 6"/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6E0EB147-1AA4-4AFB-9842-D0B58540A1E9}" type="slidenum">
              <a:t>‹#›</a:t>
            </a:fld>
            <a:endParaRPr lang="en-US"/>
          </a:p>
        </p:txBody>
      </p:sp>
      <p:sp>
        <p:nvSpPr>
          <p:cNvPr id="26" name="Header Placeholder 1"/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27" name="Date Placeholder 2"/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A6F9570B-984F-4B80-9C72-F0A4A3745F93}" type="datetime1">
              <a:rPr lang="en-US"/>
              <a:pPr lvl="0"/>
              <a:t>11/23/2020</a:t>
            </a:fld>
            <a:endParaRPr lang="en-US"/>
          </a:p>
        </p:txBody>
      </p:sp>
      <p:sp>
        <p:nvSpPr>
          <p:cNvPr id="28" name="Slide Image Placeholder 3"/>
          <p:cNvSpPr>
            <a:spLocks noGrp="1" noRot="1" noChangeAspect="1"/>
          </p:cNvSpPr>
          <p:nvPr>
            <p:ph type="sldImg" sz="quarter" idx="4294967295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29" name="Notes Placeholder 4"/>
          <p:cNvSpPr txBox="1">
            <a:spLocks noGrp="1"/>
          </p:cNvSpPr>
          <p:nvPr>
            <p:ph type="body" sz="quarter" idx="4294967295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Footer Placeholder 5"/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1" name="Slide Number Placeholder 6"/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5D6580F4-8F5E-464F-A992-B1C6AC149A35}" type="slidenum">
              <a:t>‹#›</a:t>
            </a:fld>
            <a:endParaRPr lang="en-US"/>
          </a:p>
        </p:txBody>
      </p:sp>
      <p:sp>
        <p:nvSpPr>
          <p:cNvPr id="32" name="Header Placeholder 1"/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3" name="Date Placeholder 2"/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0D158AF4-7816-4A3B-9A28-5A0F1AE37290}" type="datetime1">
              <a:rPr lang="en-US"/>
              <a:pPr lvl="0"/>
              <a:t>11/23/2020</a:t>
            </a:fld>
            <a:endParaRPr lang="en-US"/>
          </a:p>
        </p:txBody>
      </p:sp>
      <p:sp>
        <p:nvSpPr>
          <p:cNvPr id="34" name="Slide Image Placeholder 3"/>
          <p:cNvSpPr>
            <a:spLocks noGrp="1" noRot="1" noChangeAspect="1"/>
          </p:cNvSpPr>
          <p:nvPr>
            <p:ph type="sldImg" sz="quarter" idx="4294967295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35" name="Notes Placeholder 4"/>
          <p:cNvSpPr txBox="1">
            <a:spLocks noGrp="1"/>
          </p:cNvSpPr>
          <p:nvPr>
            <p:ph type="body" sz="quarter" idx="4294967295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" name="Footer Placeholder 5"/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7" name="Slide Number Placeholder 6"/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9DCD8B26-BD2C-44D7-AD90-A4ABB31BB52A}" type="slidenum">
              <a:t>‹#›</a:t>
            </a:fld>
            <a:endParaRPr lang="en-US"/>
          </a:p>
        </p:txBody>
      </p:sp>
      <p:sp>
        <p:nvSpPr>
          <p:cNvPr id="38" name="Header Placeholder 1"/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9" name="Date Placeholder 2"/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96DE12A2-C797-478C-B87C-B2B6424EC173}" type="datetime1">
              <a:rPr lang="en-US"/>
              <a:pPr lvl="0"/>
              <a:t>11/23/2020</a:t>
            </a:fld>
            <a:endParaRPr lang="en-US"/>
          </a:p>
        </p:txBody>
      </p:sp>
      <p:sp>
        <p:nvSpPr>
          <p:cNvPr id="40" name="Slide Image Placeholder 3"/>
          <p:cNvSpPr>
            <a:spLocks noGrp="1" noRot="1" noChangeAspect="1"/>
          </p:cNvSpPr>
          <p:nvPr>
            <p:ph type="sldImg" sz="quarter" idx="4294967295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41" name="Notes Placeholder 4"/>
          <p:cNvSpPr txBox="1">
            <a:spLocks noGrp="1"/>
          </p:cNvSpPr>
          <p:nvPr>
            <p:ph type="body" sz="quarter" idx="4294967295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Footer Placeholder 5"/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Slide Number Placeholder 6"/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1295952F-66E7-46CC-8D10-1FF1A2691DAA}" type="slidenum">
              <a:t>‹#›</a:t>
            </a:fld>
            <a:endParaRPr lang="en-US"/>
          </a:p>
        </p:txBody>
      </p:sp>
      <p:sp>
        <p:nvSpPr>
          <p:cNvPr id="44" name="Header Placeholder 1"/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45" name="Date Placeholder 2"/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28D591A5-113F-42E9-93E8-256390FE8D2B}" type="datetime1">
              <a:rPr lang="en-US"/>
              <a:pPr lvl="0"/>
              <a:t>11/23/2020</a:t>
            </a:fld>
            <a:endParaRPr lang="en-US"/>
          </a:p>
        </p:txBody>
      </p:sp>
      <p:sp>
        <p:nvSpPr>
          <p:cNvPr id="46" name="Slide Image Placeholder 3"/>
          <p:cNvSpPr>
            <a:spLocks noGrp="1" noRot="1" noChangeAspect="1"/>
          </p:cNvSpPr>
          <p:nvPr>
            <p:ph type="sldImg" sz="quarter" idx="4294967295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47" name="Notes Placeholder 4"/>
          <p:cNvSpPr txBox="1">
            <a:spLocks noGrp="1"/>
          </p:cNvSpPr>
          <p:nvPr>
            <p:ph type="body" sz="quarter" idx="4294967295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" name="Footer Placeholder 5"/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49" name="Slide Number Placeholder 6"/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DA9D862B-1CDA-4877-8405-1B258F1A506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40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285750" lvl="0" indent="-28575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</a:pPr>
            <a:r>
              <a:rPr lang="en-US"/>
              <a:t>Flu Complications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</a:pPr>
            <a:r>
              <a:rPr lang="en-US"/>
              <a:t>Older people</a:t>
            </a:r>
            <a:endParaRPr lang="en-US">
              <a:cs typeface="Calibri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</a:pPr>
            <a:r>
              <a:rPr lang="en-US"/>
              <a:t>Young children</a:t>
            </a:r>
            <a:endParaRPr lang="en-US">
              <a:cs typeface="Calibri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</a:pPr>
            <a:r>
              <a:rPr lang="en-US"/>
              <a:t>People with underlying health conditions</a:t>
            </a:r>
            <a:endParaRPr lang="en-US">
              <a:cs typeface="Calibri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</a:pPr>
            <a:r>
              <a:rPr lang="en-US"/>
              <a:t>Pregnant women</a:t>
            </a:r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DAD0EFE-C2AD-4B00-A917-06D7CA34EAE4}" type="slidenum">
              <a:t>3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/>
              <a:t>*It’s important to note that not everyone with flu will have a fever.</a:t>
            </a:r>
            <a:endParaRPr lang="en-US">
              <a:cs typeface="Calibri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/>
              <a:t>Vomiting and diarrhea (more common in children)</a:t>
            </a:r>
            <a:endParaRPr lang="en-US">
              <a:cs typeface="Calibri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277D722-C7C0-417D-A309-6B26A6DF712F}" type="slidenum">
              <a:t>4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en-US"/>
              <a:t>More important this flu season due to COVID-19 </a:t>
            </a:r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en-US"/>
              <a:t>High Dose – 4 times the antigen (inactivated virus) than </a:t>
            </a:r>
          </a:p>
          <a:p>
            <a:pPr lvl="0"/>
            <a:endParaRPr lang="en-US"/>
          </a:p>
          <a:p>
            <a:pPr lvl="0"/>
            <a:r>
              <a:rPr lang="en-US"/>
              <a:t>Senior high dose = 4X = stronger immune response (Source: https://www.cdc.gov/flu/highrisk/65over.htm)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6B00DA8-B8EE-467E-9339-D9881B1FA2D3}" type="slidenum">
              <a:t>5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171450" lvl="0" indent="-171450">
              <a:buSzPct val="100000"/>
              <a:buFont typeface="Arial"/>
              <a:buChar char="•"/>
            </a:pPr>
            <a:r>
              <a:rPr lang="en-US"/>
              <a:t>SARS-CoV-2 = Severe acute respiratory syndrome coronavirus 2; a new or "novel" coronavirus</a:t>
            </a:r>
          </a:p>
          <a:p>
            <a:pPr lvl="0"/>
            <a:endParaRPr lang="en-US">
              <a:cs typeface="Calibri"/>
            </a:endParaRPr>
          </a:p>
          <a:p>
            <a:pPr marL="171450" lvl="0" indent="-171450">
              <a:buSzPct val="100000"/>
              <a:buFont typeface="Arial"/>
              <a:buChar char="•"/>
            </a:pPr>
            <a:r>
              <a:rPr lang="en-US"/>
              <a:t>Because some of the symptoms of flu and COVID-19 are similar, it may be hard to tell the difference between them based on symptoms alone, and testing may be needed to help confirm a diagnosis.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E57113A-349D-4F9A-B3A1-A134964F0357}" type="slidenum">
              <a:t>7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285750" lvl="0" indent="-28575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</a:pPr>
            <a:r>
              <a:rPr lang="en-US"/>
              <a:t>Call ahead for appointments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</a:pPr>
            <a:r>
              <a:rPr lang="en-US"/>
              <a:t>Health insurance</a:t>
            </a:r>
            <a:endParaRPr lang="en-US">
              <a:cs typeface="Calibri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</a:pPr>
            <a:r>
              <a:rPr lang="en-US"/>
              <a:t>SUNY Albany – Free to NY residents</a:t>
            </a:r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E433AE1-5561-458A-8610-F4A6CB58E96B}" type="slidenum">
              <a:t>19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6A52F88-05C0-4FF5-8F80-303B60EE5843}" type="datetime1">
              <a:rPr lang="en-US"/>
              <a:pPr lvl="0"/>
              <a:t>11/23/2020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CEBD46B-D4ED-413E-AB0B-7C872A8A721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30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A17D5B2-B2E2-4415-AC8B-1417182EF56A}" type="datetime1">
              <a:rPr lang="en-US"/>
              <a:pPr lvl="0"/>
              <a:t>11/23/2020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CDEF9F-7B95-4B3C-9CD4-454362B2735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61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FBB4DC-9E7F-4D88-B09D-F3A0BB1C07A0}" type="datetime1">
              <a:rPr lang="en-US"/>
              <a:pPr lvl="0"/>
              <a:t>11/23/2020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81617F-EFEF-43F5-9F83-C74D72B5854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37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11DE7D-ADBE-4BA5-8A6F-C5A710C09D89}" type="datetime1">
              <a:rPr lang="en-US"/>
              <a:pPr lvl="0"/>
              <a:t>11/23/2020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E5C588-1732-4991-9501-0BDBDC11586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02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3EB3D4F-ADA9-4E6A-AED6-487BF3F5E613}" type="datetime1">
              <a:rPr lang="en-US"/>
              <a:pPr lvl="0"/>
              <a:t>11/23/2020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428EE16-85CC-471B-BAB9-FC25D05FD4D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34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738EC3-A362-47CC-9479-A8A09FC3CF23}" type="datetime1">
              <a:rPr lang="en-US"/>
              <a:pPr lvl="0"/>
              <a:t>11/23/2020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75D014C-C2C4-497F-8A5C-9D34C1A34A7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38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8527813-9035-4BCE-9832-D002B7AE15B9}" type="datetime1">
              <a:rPr lang="en-US"/>
              <a:pPr lvl="0"/>
              <a:t>11/23/2020</a:t>
            </a:fld>
            <a:endParaRPr lang="en-US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5F9BB1-22E1-49D2-BBB6-1710A89854A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91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361544-2B74-4FA0-A18D-9404FB8A5C53}" type="datetime1">
              <a:rPr lang="en-US"/>
              <a:pPr lvl="0"/>
              <a:t>11/23/2020</a:t>
            </a:fld>
            <a:endParaRPr lang="en-US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B29D8D4-B89E-45CE-B6B8-EA9D9961B1B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34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A471E84-9292-4377-92BF-58A06F7B5A6A}" type="datetime1">
              <a:rPr lang="en-US"/>
              <a:pPr lvl="0"/>
              <a:t>11/23/2020</a:t>
            </a:fld>
            <a:endParaRPr lang="en-US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013D45-5619-475D-BC01-8011686A07C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06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82B14F-F4E5-4199-9D5A-EE4EFFA21937}" type="datetime1">
              <a:rPr lang="en-US"/>
              <a:pPr lvl="0"/>
              <a:t>11/23/2020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E6B084-3F92-4995-8264-1BC2E5A8C67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08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7FA587-765C-4D52-977C-007519652C87}" type="datetime1">
              <a:rPr lang="en-US"/>
              <a:pPr lvl="0"/>
              <a:t>11/23/2020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49F956-636A-4D73-BD72-C20405470ED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81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570E2DBE-2041-4B2F-A438-6F006F29B56F}" type="datetime1">
              <a:rPr lang="en-US"/>
              <a:pPr lvl="0"/>
              <a:t>11/23/2020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28946D83-32A5-4662-B968-C2F285357A01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.gif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gif"/><Relationship Id="rId5" Type="http://schemas.openxmlformats.org/officeDocument/2006/relationships/image" Target="../media/image2.gif"/><Relationship Id="rId4" Type="http://schemas.openxmlformats.org/officeDocument/2006/relationships/hyperlink" Target="https://www.cdc.gov/coronavirus/2019-ncov/hcp/duration-isolation.html#:~:text=Available%20data%20indicate%20that%20persons,20%20days%20after%20symptom%20onse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8.png"/><Relationship Id="rId5" Type="http://schemas.openxmlformats.org/officeDocument/2006/relationships/image" Target="../media/image1.gif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9.png"/><Relationship Id="rId5" Type="http://schemas.openxmlformats.org/officeDocument/2006/relationships/image" Target="../media/image1.gif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gif"/><Relationship Id="rId5" Type="http://schemas.openxmlformats.org/officeDocument/2006/relationships/image" Target="../media/image2.gif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gif"/><Relationship Id="rId5" Type="http://schemas.openxmlformats.org/officeDocument/2006/relationships/image" Target="../media/image2.gif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gif"/><Relationship Id="rId5" Type="http://schemas.openxmlformats.org/officeDocument/2006/relationships/image" Target="../media/image2.gif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4.png"/><Relationship Id="rId5" Type="http://schemas.openxmlformats.org/officeDocument/2006/relationships/image" Target="../media/image2.gif"/><Relationship Id="rId4" Type="http://schemas.openxmlformats.org/officeDocument/2006/relationships/image" Target="../media/image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gif"/><Relationship Id="rId5" Type="http://schemas.openxmlformats.org/officeDocument/2006/relationships/image" Target="../media/image2.gif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7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gif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1.gif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gif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gif"/><Relationship Id="rId5" Type="http://schemas.openxmlformats.org/officeDocument/2006/relationships/hyperlink" Target="https://www.albanycounty.com/departments/health/coronavirus-" TargetMode="External"/><Relationship Id="rId4" Type="http://schemas.openxmlformats.org/officeDocument/2006/relationships/hyperlink" Target="https://www.albanycounty.com/departments/health/coronavirus-%20covid-%2019/testing-results" TargetMode="External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9.png"/><Relationship Id="rId5" Type="http://schemas.openxmlformats.org/officeDocument/2006/relationships/image" Target="../media/image1.gif"/><Relationship Id="rId4" Type="http://schemas.openxmlformats.org/officeDocument/2006/relationships/image" Target="../media/image2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lbanycounty.com/departments/recreation&#8203;" TargetMode="Externa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regionalfoodbank.net/" TargetMode="External"/><Relationship Id="rId12" Type="http://schemas.openxmlformats.org/officeDocument/2006/relationships/image" Target="../media/image30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hyperlink" Target="https://regionalfoodbank.net/&#8203;" TargetMode="External"/><Relationship Id="rId11" Type="http://schemas.openxmlformats.org/officeDocument/2006/relationships/image" Target="../media/image1.gif"/><Relationship Id="rId5" Type="http://schemas.openxmlformats.org/officeDocument/2006/relationships/hyperlink" Target="https://www.albanycounty.com/departments/mental-health" TargetMode="External"/><Relationship Id="rId10" Type="http://schemas.openxmlformats.org/officeDocument/2006/relationships/image" Target="../media/image2.gif"/><Relationship Id="rId4" Type="http://schemas.openxmlformats.org/officeDocument/2006/relationships/hyperlink" Target="https://www.albanycounty.com/departments/mental-health&#8203;" TargetMode="External"/><Relationship Id="rId9" Type="http://schemas.openxmlformats.org/officeDocument/2006/relationships/hyperlink" Target="https://www.albanycounty.com/departments/recreation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gif"/><Relationship Id="rId5" Type="http://schemas.openxmlformats.org/officeDocument/2006/relationships/image" Target="../media/image2.gif"/><Relationship Id="rId4" Type="http://schemas.openxmlformats.org/officeDocument/2006/relationships/hyperlink" Target="https://www.cdc.gov/coronavirus/2019-ncov/daily-life-coping/parental-resource-kit/index.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dc.gov/coronavirus/2019-ncov/daily-life-coping/managing-stress-anxiety.html" TargetMode="External"/><Relationship Id="rId13" Type="http://schemas.openxmlformats.org/officeDocument/2006/relationships/hyperlink" Target="https://www.cdc.gov/flu/prevent/prevention.htm" TargetMode="External"/><Relationship Id="rId18" Type="http://schemas.openxmlformats.org/officeDocument/2006/relationships/image" Target="../media/image2.gif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cdc.gov/media/dpk/diseases-and-conditions/coronavirus/coronavirus-2020.html" TargetMode="External"/><Relationship Id="rId12" Type="http://schemas.openxmlformats.org/officeDocument/2006/relationships/hyperlink" Target="https://www.cdc.gov/flu/highrisk/index.htm" TargetMode="External"/><Relationship Id="rId17" Type="http://schemas.openxmlformats.org/officeDocument/2006/relationships/image" Target="../media/image1.gif"/><Relationship Id="rId2" Type="http://schemas.openxmlformats.org/officeDocument/2006/relationships/audio" Target="../media/media25.m4a"/><Relationship Id="rId16" Type="http://schemas.openxmlformats.org/officeDocument/2006/relationships/hyperlink" Target="https://stacks.cdc.gov/view/cdc/59688" TargetMode="External"/><Relationship Id="rId1" Type="http://schemas.microsoft.com/office/2007/relationships/media" Target="../media/media25.m4a"/><Relationship Id="rId6" Type="http://schemas.openxmlformats.org/officeDocument/2006/relationships/hyperlink" Target="https://www.cdc.gov/flu/about/index.html" TargetMode="External"/><Relationship Id="rId11" Type="http://schemas.openxmlformats.org/officeDocument/2006/relationships/hyperlink" Target="https://www.cdc.gov/physicalactivity/about-physical-activity/why-it-matters.html" TargetMode="External"/><Relationship Id="rId5" Type="http://schemas.openxmlformats.org/officeDocument/2006/relationships/hyperlink" Target="https://www.cdc.gov/chronicdisease/about/index.htm" TargetMode="External"/><Relationship Id="rId15" Type="http://schemas.openxmlformats.org/officeDocument/2006/relationships/hyperlink" Target="https://www.cdc.gov/hrqol/wellbeing.htm" TargetMode="External"/><Relationship Id="rId10" Type="http://schemas.openxmlformats.org/officeDocument/2006/relationships/hyperlink" Target="https://www.cdc.gov/coronavirus/2019-ncov/hcp/duration-isolation.html#:~:text=Available%20data%20indicate%20that%20persons,20%20days%20after%20symptom%20onset" TargetMode="External"/><Relationship Id="rId19" Type="http://schemas.openxmlformats.org/officeDocument/2006/relationships/image" Target="../media/image3.png"/><Relationship Id="rId4" Type="http://schemas.openxmlformats.org/officeDocument/2006/relationships/hyperlink" Target="https://www.albanycounty.com/departments/health/coronavirus-covid-19/testing-results" TargetMode="External"/><Relationship Id="rId9" Type="http://schemas.openxmlformats.org/officeDocument/2006/relationships/hyperlink" Target="https://www.cdc.gov/flu/highrisk/65over.htm" TargetMode="External"/><Relationship Id="rId14" Type="http://schemas.openxmlformats.org/officeDocument/2006/relationships/hyperlink" Target="https://www.cdc.gov/coronavirus/2019-ncov/symptoms-testing/symptoms.htm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gif"/><Relationship Id="rId5" Type="http://schemas.openxmlformats.org/officeDocument/2006/relationships/image" Target="../media/image2.gif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gif"/><Relationship Id="rId5" Type="http://schemas.openxmlformats.org/officeDocument/2006/relationships/image" Target="../media/image2.gif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gi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gif"/><Relationship Id="rId11" Type="http://schemas.openxmlformats.org/officeDocument/2006/relationships/image" Target="../media/image3.png"/><Relationship Id="rId5" Type="http://schemas.openxmlformats.org/officeDocument/2006/relationships/hyperlink" Target="https://www.cdc.gov/flu/about/index.html" TargetMode="External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gif"/><Relationship Id="rId5" Type="http://schemas.openxmlformats.org/officeDocument/2006/relationships/image" Target="../media/image2.gif"/><Relationship Id="rId4" Type="http://schemas.openxmlformats.org/officeDocument/2006/relationships/image" Target="../media/image9.jpe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gi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gif"/><Relationship Id="rId5" Type="http://schemas.openxmlformats.org/officeDocument/2006/relationships/image" Target="../media/image2.gif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gif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gif"/><Relationship Id="rId5" Type="http://schemas.openxmlformats.org/officeDocument/2006/relationships/image" Target="../media/image14.png"/><Relationship Id="rId4" Type="http://schemas.openxmlformats.org/officeDocument/2006/relationships/hyperlink" Target="https://www.cdc.gov/coronavirus/2019-ncov/symptoms-testing/symptoms.html" TargetMode="Externa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585755" y="5253685"/>
            <a:ext cx="7484958" cy="1312895"/>
          </a:xfrm>
        </p:spPr>
        <p:txBody>
          <a:bodyPr anchor="t"/>
          <a:lstStyle/>
          <a:p>
            <a:pPr lvl="0"/>
            <a:r>
              <a:rPr lang="en-US" sz="3500" b="1">
                <a:cs typeface="Calibri Light"/>
              </a:rPr>
              <a:t/>
            </a:r>
            <a:br>
              <a:rPr lang="en-US" sz="3500" b="1">
                <a:cs typeface="Calibri Light"/>
              </a:rPr>
            </a:br>
            <a:r>
              <a:rPr lang="en-US" sz="3500" b="1">
                <a:cs typeface="Calibri Light"/>
              </a:rPr>
              <a:t/>
            </a:r>
            <a:br>
              <a:rPr lang="en-US" sz="3500" b="1">
                <a:cs typeface="Calibri Light"/>
              </a:rPr>
            </a:br>
            <a:endParaRPr lang="en-US" sz="1400" b="1">
              <a:solidFill>
                <a:srgbClr val="44546A"/>
              </a:solidFill>
              <a:cs typeface="Calibri Light"/>
            </a:endParaRP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269830" y="2272622"/>
            <a:ext cx="11840913" cy="2175924"/>
          </a:xfrm>
        </p:spPr>
        <p:txBody>
          <a:bodyPr anchor="b" anchorCtr="0"/>
          <a:lstStyle/>
          <a:p>
            <a:pPr lvl="0"/>
            <a:r>
              <a:rPr lang="en-US" sz="4400" b="1">
                <a:solidFill>
                  <a:srgbClr val="44546A"/>
                </a:solidFill>
                <a:cs typeface="Calibri"/>
              </a:rPr>
              <a:t>  Staying Healthy This Winter:        </a:t>
            </a:r>
            <a:endParaRPr lang="en-US">
              <a:solidFill>
                <a:srgbClr val="44546A"/>
              </a:solidFill>
              <a:cs typeface="Calibri"/>
            </a:endParaRPr>
          </a:p>
          <a:p>
            <a:pPr lvl="0"/>
            <a:r>
              <a:rPr lang="en-US" sz="4400" b="1">
                <a:solidFill>
                  <a:srgbClr val="44546A"/>
                </a:solidFill>
                <a:cs typeface="Calibri"/>
              </a:rPr>
              <a:t>Preventing COVID-19 and the Flu</a:t>
            </a:r>
            <a:endParaRPr lang="en-US"/>
          </a:p>
          <a:p>
            <a:pPr lvl="0" algn="r"/>
            <a:endParaRPr lang="en-US" sz="2800" b="1">
              <a:solidFill>
                <a:srgbClr val="44546A"/>
              </a:solidFill>
              <a:cs typeface="Calibri"/>
            </a:endParaRPr>
          </a:p>
          <a:p>
            <a:pPr lvl="0" algn="r"/>
            <a:endParaRPr lang="en-US" sz="2800" b="1">
              <a:solidFill>
                <a:srgbClr val="44546A"/>
              </a:solidFill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290" y="5376415"/>
            <a:ext cx="1350230" cy="13214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8195" y="6194045"/>
            <a:ext cx="2436226" cy="39248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Box 46"/>
          <p:cNvSpPr txBox="1"/>
          <p:nvPr/>
        </p:nvSpPr>
        <p:spPr>
          <a:xfrm>
            <a:off x="2912848" y="3732361"/>
            <a:ext cx="6049990" cy="23390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0" cap="none" spc="0" baseline="0">
                <a:solidFill>
                  <a:srgbClr val="44546A"/>
                </a:solidFill>
                <a:uFillTx/>
                <a:latin typeface="Calibri"/>
                <a:ea typeface="Calibri"/>
                <a:cs typeface="Calibri"/>
              </a:rPr>
              <a:t>November</a:t>
            </a:r>
            <a:r>
              <a:rPr lang="en-US" sz="2800" b="1" i="0" u="none" strike="noStrike" kern="1200" cap="none" spc="0" baseline="0">
                <a:solidFill>
                  <a:srgbClr val="44546A"/>
                </a:solidFill>
                <a:uFillTx/>
                <a:latin typeface="Calibri"/>
                <a:ea typeface="Calibri"/>
                <a:cs typeface="Calibri"/>
              </a:rPr>
              <a:t> 2020</a:t>
            </a:r>
            <a:endParaRPr lang="en-US" sz="2800" b="0" i="0" u="none" strike="noStrike" kern="1200" cap="none" spc="0" baseline="0">
              <a:solidFill>
                <a:srgbClr val="44546A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>
              <a:solidFill>
                <a:srgbClr val="44546A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44546A"/>
                </a:solidFill>
                <a:uFillTx/>
                <a:latin typeface="Calibri"/>
                <a:ea typeface="Calibri"/>
                <a:cs typeface="Calibri"/>
              </a:rPr>
              <a:t>Prepared by: Shelleisha Salmon-Gordon, </a:t>
            </a:r>
            <a:r>
              <a:rPr lang="en-US" sz="2400" b="1" i="0" u="none" strike="noStrike" kern="0" cap="none" spc="0" baseline="0">
                <a:solidFill>
                  <a:srgbClr val="44546A"/>
                </a:solidFill>
                <a:uFillTx/>
                <a:latin typeface="Calibri"/>
                <a:ea typeface="Calibri"/>
                <a:cs typeface="Calibri"/>
              </a:rPr>
              <a:t>MPH</a:t>
            </a:r>
            <a:endParaRPr lang="en-US" sz="2400" b="0" i="0" u="none" strike="noStrike" kern="0" cap="none" spc="0" baseline="0">
              <a:solidFill>
                <a:srgbClr val="44546A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0" cap="none" spc="0" baseline="0">
                <a:solidFill>
                  <a:srgbClr val="44546A"/>
                </a:solidFill>
                <a:uFillTx/>
                <a:latin typeface="Calibri"/>
                <a:ea typeface="Calibri"/>
                <a:cs typeface="Calibri"/>
              </a:rPr>
              <a:t>Public Health Educator</a:t>
            </a:r>
            <a:endParaRPr lang="en-US" sz="2400" b="0" i="0" u="none" strike="noStrike" kern="1200" cap="none" spc="0" baseline="0">
              <a:solidFill>
                <a:srgbClr val="44546A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0" cap="none" spc="0" baseline="0">
                <a:solidFill>
                  <a:srgbClr val="44546A"/>
                </a:solidFill>
                <a:uFillTx/>
                <a:latin typeface="Calibri"/>
                <a:cs typeface="Calibri"/>
              </a:rPr>
              <a:t>Albany County Department of Health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>
              <a:solidFill>
                <a:srgbClr val="000000"/>
              </a:solidFill>
              <a:uFillTx/>
              <a:latin typeface="Calibri"/>
              <a:cs typeface="Calibri"/>
            </a:endParaRPr>
          </a:p>
        </p:txBody>
      </p:sp>
      <p:pic>
        <p:nvPicPr>
          <p:cNvPr id="7" name="Audio 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3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10"/>
    </mc:Choice>
    <mc:Fallback>
      <p:transition spd="slow" advTm="22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>
                <a:cs typeface="Calibri Light"/>
              </a:rPr>
              <a:t>When to Seek Emergency Medical Care for COVID-19? 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838203" y="1680658"/>
            <a:ext cx="10515600" cy="4351336"/>
          </a:xfrm>
        </p:spPr>
        <p:txBody>
          <a:bodyPr/>
          <a:lstStyle/>
          <a:p>
            <a:pPr lvl="0">
              <a:lnSpc>
                <a:spcPct val="80000"/>
              </a:lnSpc>
            </a:pPr>
            <a:r>
              <a:rPr lang="en-US" b="1">
                <a:cs typeface="Calibri"/>
              </a:rPr>
              <a:t>Seek emergency medical care and call 911 immediately when:</a:t>
            </a:r>
            <a:endParaRPr lang="en-US">
              <a:cs typeface="Calibri"/>
            </a:endParaRPr>
          </a:p>
          <a:p>
            <a:pPr marL="0" lvl="0" indent="0">
              <a:lnSpc>
                <a:spcPct val="80000"/>
              </a:lnSpc>
              <a:buNone/>
            </a:pPr>
            <a:endParaRPr lang="en-US" b="1"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>
                <a:cs typeface="Calibri"/>
              </a:rPr>
              <a:t>Trouble breathing</a:t>
            </a:r>
          </a:p>
          <a:p>
            <a:pPr lvl="1">
              <a:lnSpc>
                <a:spcPct val="80000"/>
              </a:lnSpc>
            </a:pPr>
            <a:endParaRPr lang="en-US"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>
                <a:cs typeface="Calibri"/>
              </a:rPr>
              <a:t>Persistent pain or pressure in the chest</a:t>
            </a:r>
          </a:p>
          <a:p>
            <a:pPr lvl="1">
              <a:lnSpc>
                <a:spcPct val="80000"/>
              </a:lnSpc>
            </a:pPr>
            <a:endParaRPr lang="en-US"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>
                <a:cs typeface="Calibri"/>
              </a:rPr>
              <a:t>New confusion</a:t>
            </a:r>
          </a:p>
          <a:p>
            <a:pPr lvl="1">
              <a:lnSpc>
                <a:spcPct val="80000"/>
              </a:lnSpc>
            </a:pPr>
            <a:endParaRPr lang="en-US"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>
                <a:cs typeface="Calibri"/>
              </a:rPr>
              <a:t>Inability to wake or stay awake</a:t>
            </a:r>
          </a:p>
          <a:p>
            <a:pPr lvl="1">
              <a:lnSpc>
                <a:spcPct val="80000"/>
              </a:lnSpc>
            </a:pPr>
            <a:endParaRPr lang="en-US"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>
                <a:cs typeface="Calibri"/>
              </a:rPr>
              <a:t>Bluish lips or face</a:t>
            </a:r>
          </a:p>
          <a:p>
            <a:pPr lvl="0">
              <a:lnSpc>
                <a:spcPct val="80000"/>
              </a:lnSpc>
            </a:pPr>
            <a:endParaRPr lang="en-US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998" y="6175802"/>
            <a:ext cx="2560246" cy="4241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8353" y="5784338"/>
            <a:ext cx="1020287" cy="10202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4" descr="Ambulance on the road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48310" y="2940673"/>
            <a:ext cx="3560042" cy="23184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udio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3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05"/>
    </mc:Choice>
    <mc:Fallback>
      <p:transition spd="slow" advTm="30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>
                <a:cs typeface="Calibri Light"/>
              </a:rPr>
              <a:t>Isolation vs. Quarantine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80000"/>
              </a:lnSpc>
            </a:pPr>
            <a:r>
              <a:rPr lang="en-US" sz="2400" b="1">
                <a:cs typeface="Calibri"/>
              </a:rPr>
              <a:t>Isolation</a:t>
            </a:r>
            <a:endParaRPr lang="en-US" b="1">
              <a:cs typeface="Calibri"/>
            </a:endParaRPr>
          </a:p>
          <a:p>
            <a:pPr marL="0" lvl="0" indent="0">
              <a:lnSpc>
                <a:spcPct val="80000"/>
              </a:lnSpc>
              <a:buNone/>
            </a:pPr>
            <a:endParaRPr lang="en-US" sz="2000">
              <a:cs typeface="Calibri"/>
            </a:endParaRPr>
          </a:p>
          <a:p>
            <a:pPr marL="0" lvl="0" indent="0">
              <a:lnSpc>
                <a:spcPct val="80000"/>
              </a:lnSpc>
              <a:buNone/>
            </a:pPr>
            <a:r>
              <a:rPr lang="en-US" sz="2000">
                <a:cs typeface="Calibri"/>
              </a:rPr>
              <a:t>Who Should Isolate?</a:t>
            </a:r>
          </a:p>
          <a:p>
            <a:pPr marL="285750" lvl="0" indent="-285750">
              <a:lnSpc>
                <a:spcPct val="80000"/>
              </a:lnSpc>
            </a:pPr>
            <a:r>
              <a:rPr lang="en-US" sz="2000">
                <a:cs typeface="Calibri"/>
              </a:rPr>
              <a:t>Positive case (someone who receives a positive COVID-19 test result)</a:t>
            </a:r>
          </a:p>
          <a:p>
            <a:pPr marL="0" lvl="0" indent="0">
              <a:lnSpc>
                <a:spcPct val="80000"/>
              </a:lnSpc>
              <a:buNone/>
            </a:pPr>
            <a:endParaRPr lang="en-US" sz="2000">
              <a:cs typeface="Calibri"/>
            </a:endParaRPr>
          </a:p>
          <a:p>
            <a:pPr marL="0" lvl="0" indent="0">
              <a:lnSpc>
                <a:spcPct val="80000"/>
              </a:lnSpc>
              <a:buNone/>
            </a:pPr>
            <a:r>
              <a:rPr lang="en-US" sz="2000">
                <a:cs typeface="Calibri"/>
              </a:rPr>
              <a:t>How Long is Isolation?</a:t>
            </a:r>
            <a:endParaRPr lang="en-US">
              <a:cs typeface="Calibri"/>
            </a:endParaRPr>
          </a:p>
          <a:p>
            <a:pPr marL="285750" lvl="0" indent="-285750">
              <a:lnSpc>
                <a:spcPct val="80000"/>
              </a:lnSpc>
            </a:pPr>
            <a:r>
              <a:rPr lang="en-US" sz="2000">
                <a:cs typeface="Calibri"/>
              </a:rPr>
              <a:t>10 days since onset of COVID-19 symptoms OR 10 days since positive test result </a:t>
            </a:r>
            <a:r>
              <a:rPr lang="en-US">
                <a:cs typeface="Calibri"/>
              </a:rPr>
              <a:t/>
            </a:r>
            <a:br>
              <a:rPr lang="en-US">
                <a:cs typeface="Calibri"/>
              </a:rPr>
            </a:br>
            <a:endParaRPr lang="en-US"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>
              <a:cs typeface="Calibri"/>
            </a:endParaRPr>
          </a:p>
        </p:txBody>
      </p:sp>
      <p:sp>
        <p:nvSpPr>
          <p:cNvPr id="4" name="Content Placeholder 4"/>
          <p:cNvSpPr txBox="1">
            <a:spLocks noGrp="1"/>
          </p:cNvSpPr>
          <p:nvPr>
            <p:ph idx="2"/>
          </p:nvPr>
        </p:nvSpPr>
        <p:spPr/>
        <p:txBody>
          <a:bodyPr/>
          <a:lstStyle/>
          <a:p>
            <a:pPr lvl="0">
              <a:lnSpc>
                <a:spcPct val="80000"/>
              </a:lnSpc>
            </a:pPr>
            <a:r>
              <a:rPr lang="en-US" sz="2400" b="1">
                <a:cs typeface="Calibri"/>
              </a:rPr>
              <a:t>Quarantine</a:t>
            </a:r>
          </a:p>
          <a:p>
            <a:pPr marL="0" lvl="0" indent="0">
              <a:lnSpc>
                <a:spcPct val="80000"/>
              </a:lnSpc>
              <a:buNone/>
            </a:pPr>
            <a:endParaRPr lang="en-US" sz="2400" b="1">
              <a:cs typeface="Calibri"/>
            </a:endParaRPr>
          </a:p>
          <a:p>
            <a:pPr marL="0" lvl="0" indent="0">
              <a:lnSpc>
                <a:spcPct val="80000"/>
              </a:lnSpc>
              <a:buNone/>
            </a:pPr>
            <a:r>
              <a:rPr lang="en-US" sz="2000">
                <a:cs typeface="Calibri"/>
              </a:rPr>
              <a:t>Who Should Quarantine?</a:t>
            </a:r>
          </a:p>
          <a:p>
            <a:pPr marL="342900" lvl="0" indent="-342900">
              <a:lnSpc>
                <a:spcPct val="80000"/>
              </a:lnSpc>
            </a:pPr>
            <a:r>
              <a:rPr lang="en-US" sz="2000">
                <a:cs typeface="Calibri"/>
              </a:rPr>
              <a:t>Someone who comes into contact (known as a "Contact") with a positive COVID-19 case</a:t>
            </a:r>
            <a:endParaRPr lang="en-US">
              <a:cs typeface="Calibri"/>
            </a:endParaRPr>
          </a:p>
          <a:p>
            <a:pPr marL="342900" lvl="0" indent="-342900">
              <a:lnSpc>
                <a:spcPct val="80000"/>
              </a:lnSpc>
            </a:pPr>
            <a:endParaRPr lang="en-US" sz="2000">
              <a:cs typeface="Calibri"/>
            </a:endParaRPr>
          </a:p>
          <a:p>
            <a:pPr marL="0" lvl="0" indent="0">
              <a:lnSpc>
                <a:spcPct val="80000"/>
              </a:lnSpc>
              <a:buNone/>
            </a:pPr>
            <a:r>
              <a:rPr lang="en-US" sz="2000">
                <a:cs typeface="Calibri"/>
              </a:rPr>
              <a:t>How long is Quarantine?</a:t>
            </a:r>
            <a:endParaRPr lang="en-US">
              <a:cs typeface="Calibri"/>
            </a:endParaRPr>
          </a:p>
          <a:p>
            <a:pPr marL="342900" lvl="0" indent="-342900">
              <a:lnSpc>
                <a:spcPct val="80000"/>
              </a:lnSpc>
            </a:pPr>
            <a:r>
              <a:rPr lang="en-US" sz="2000">
                <a:cs typeface="Calibri"/>
              </a:rPr>
              <a:t>14 days since last contact</a:t>
            </a:r>
            <a:endParaRPr lang="en-US">
              <a:cs typeface="Calibri"/>
            </a:endParaRPr>
          </a:p>
          <a:p>
            <a:pPr marL="0" lvl="0" indent="0">
              <a:lnSpc>
                <a:spcPct val="80000"/>
              </a:lnSpc>
              <a:buNone/>
            </a:pPr>
            <a:endParaRPr lang="en-US" sz="2000" b="1">
              <a:cs typeface="Calibri"/>
            </a:endParaRPr>
          </a:p>
          <a:p>
            <a:pPr marL="0" lvl="0" indent="0">
              <a:lnSpc>
                <a:spcPct val="80000"/>
              </a:lnSpc>
              <a:buNone/>
            </a:pPr>
            <a:r>
              <a:rPr lang="en-US" sz="2000" b="1">
                <a:cs typeface="Calibri"/>
              </a:rPr>
              <a:t>REMEMBER:</a:t>
            </a:r>
            <a:r>
              <a:rPr lang="en-US" sz="2000">
                <a:cs typeface="Calibri"/>
              </a:rPr>
              <a:t> A negative test result </a:t>
            </a:r>
            <a:r>
              <a:rPr lang="en-US" sz="2000" b="1">
                <a:cs typeface="Calibri"/>
              </a:rPr>
              <a:t>does not</a:t>
            </a:r>
            <a:r>
              <a:rPr lang="en-US" sz="2000">
                <a:cs typeface="Calibri"/>
              </a:rPr>
              <a:t> end quarantine early</a:t>
            </a:r>
            <a:endParaRPr lang="en-US">
              <a:cs typeface="Calibri"/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51764" y="6248406"/>
            <a:ext cx="9328022" cy="5386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5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Source: </a:t>
            </a:r>
            <a:r>
              <a:rPr lang="en-US" sz="145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4"/>
              </a:rPr>
              <a:t>https://www.cdc.gov/coronavirus/2019-ncov/hcp/duration-isolation.html#:~:text=Available%20data%20indicate%20that%20persons,20%20days%20after%20symptom%20onset</a:t>
            </a:r>
            <a:endParaRPr lang="en-US" sz="1450" b="0" i="0" u="none" strike="noStrike" kern="1200" cap="none" spc="0" baseline="0">
              <a:solidFill>
                <a:srgbClr val="000000"/>
              </a:solidFill>
              <a:uFillTx/>
              <a:latin typeface="Calibri"/>
              <a:cs typeface="Calibri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399" y="6046405"/>
            <a:ext cx="2560246" cy="4241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353" y="5784338"/>
            <a:ext cx="1020287" cy="10202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7006" y="204386"/>
            <a:ext cx="2513164" cy="250982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Audio 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3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312"/>
    </mc:Choice>
    <mc:Fallback>
      <p:transition spd="slow" advTm="82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53520" y="379503"/>
            <a:ext cx="10515600" cy="1325559"/>
          </a:xfrm>
        </p:spPr>
        <p:txBody>
          <a:bodyPr/>
          <a:lstStyle/>
          <a:p>
            <a:pPr lvl="0"/>
            <a:r>
              <a:rPr lang="en-US">
                <a:cs typeface="Calibri Light"/>
              </a:rPr>
              <a:t>How to Effectively Isolate and Quarantine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753520" y="1469898"/>
            <a:ext cx="5157782" cy="4374699"/>
          </a:xfrm>
        </p:spPr>
        <p:txBody>
          <a:bodyPr anchor="t">
            <a:noAutofit/>
          </a:bodyPr>
          <a:lstStyle/>
          <a:p>
            <a:pPr marL="228600" lvl="0" indent="-228600">
              <a:lnSpc>
                <a:spcPct val="80000"/>
              </a:lnSpc>
              <a:buChar char="•"/>
            </a:pPr>
            <a:r>
              <a:rPr lang="en-US" sz="2600" b="0">
                <a:cs typeface="Calibri"/>
              </a:rPr>
              <a:t>Wear a mask! </a:t>
            </a:r>
          </a:p>
          <a:p>
            <a:pPr marL="228600" lvl="0" indent="-228600">
              <a:lnSpc>
                <a:spcPct val="80000"/>
              </a:lnSpc>
              <a:buChar char="•"/>
            </a:pPr>
            <a:endParaRPr lang="en-US" sz="2600" b="0">
              <a:cs typeface="Calibri"/>
            </a:endParaRPr>
          </a:p>
          <a:p>
            <a:pPr marL="228600" lvl="0" indent="-228600">
              <a:lnSpc>
                <a:spcPct val="80000"/>
              </a:lnSpc>
              <a:buChar char="•"/>
            </a:pPr>
            <a:r>
              <a:rPr lang="en-US" sz="2600" b="0">
                <a:cs typeface="Calibri"/>
              </a:rPr>
              <a:t>Practice social distancing of 6ft or more.</a:t>
            </a:r>
          </a:p>
          <a:p>
            <a:pPr marL="228600" lvl="0" indent="-228600">
              <a:lnSpc>
                <a:spcPct val="80000"/>
              </a:lnSpc>
              <a:buChar char="•"/>
            </a:pPr>
            <a:endParaRPr lang="en-US" sz="2600" b="0">
              <a:cs typeface="Calibri"/>
            </a:endParaRPr>
          </a:p>
          <a:p>
            <a:pPr marL="228600" lvl="0" indent="-228600">
              <a:lnSpc>
                <a:spcPct val="80000"/>
              </a:lnSpc>
              <a:buChar char="•"/>
            </a:pPr>
            <a:r>
              <a:rPr lang="en-US" sz="2600" b="0">
                <a:cs typeface="Calibri"/>
              </a:rPr>
              <a:t>Wash and sanitize hands often.</a:t>
            </a:r>
          </a:p>
          <a:p>
            <a:pPr marL="228600" lvl="0" indent="-228600">
              <a:lnSpc>
                <a:spcPct val="80000"/>
              </a:lnSpc>
              <a:buChar char="•"/>
            </a:pPr>
            <a:endParaRPr lang="en-US" sz="2600" b="0">
              <a:cs typeface="Calibri"/>
            </a:endParaRPr>
          </a:p>
          <a:p>
            <a:pPr marL="228600" lvl="0" indent="-228600">
              <a:lnSpc>
                <a:spcPct val="80000"/>
              </a:lnSpc>
              <a:buChar char="•"/>
            </a:pPr>
            <a:r>
              <a:rPr lang="en-US" sz="2600" b="0">
                <a:cs typeface="Calibri"/>
              </a:rPr>
              <a:t>Stay and sleep in a private room away from others.</a:t>
            </a:r>
          </a:p>
          <a:p>
            <a:pPr marL="228600" lvl="0" indent="-228600">
              <a:lnSpc>
                <a:spcPct val="80000"/>
              </a:lnSpc>
              <a:buChar char="•"/>
            </a:pPr>
            <a:endParaRPr lang="en-US" sz="2600" b="0">
              <a:cs typeface="Calibri"/>
            </a:endParaRPr>
          </a:p>
          <a:p>
            <a:pPr marL="228600" lvl="0" indent="-228600">
              <a:lnSpc>
                <a:spcPct val="80000"/>
              </a:lnSpc>
              <a:buChar char="•"/>
            </a:pPr>
            <a:r>
              <a:rPr lang="en-US" sz="2600" b="0">
                <a:cs typeface="Calibri"/>
              </a:rPr>
              <a:t>Check and record your temperature twice per day </a:t>
            </a:r>
          </a:p>
          <a:p>
            <a:pPr lvl="0">
              <a:lnSpc>
                <a:spcPct val="80000"/>
              </a:lnSpc>
            </a:pPr>
            <a:endParaRPr lang="en-US" sz="2600" b="0">
              <a:cs typeface="Calibri"/>
            </a:endParaRPr>
          </a:p>
          <a:p>
            <a:pPr marL="228600" lvl="0" indent="-228600">
              <a:lnSpc>
                <a:spcPct val="80000"/>
              </a:lnSpc>
              <a:buChar char="•"/>
            </a:pPr>
            <a:endParaRPr lang="en-US" sz="2600" b="0">
              <a:cs typeface="Calibri"/>
            </a:endParaRPr>
          </a:p>
          <a:p>
            <a:pPr marL="228600" lvl="0" indent="-228600">
              <a:lnSpc>
                <a:spcPct val="80000"/>
              </a:lnSpc>
              <a:buChar char="•"/>
            </a:pPr>
            <a:endParaRPr lang="en-US" sz="2600" b="0">
              <a:cs typeface="Calibri"/>
            </a:endParaRPr>
          </a:p>
          <a:p>
            <a:pPr marL="228600" lvl="0" indent="-228600">
              <a:lnSpc>
                <a:spcPct val="80000"/>
              </a:lnSpc>
              <a:buChar char="•"/>
            </a:pPr>
            <a:endParaRPr lang="en-US" sz="2600" b="0">
              <a:cs typeface="Calibri"/>
            </a:endParaRPr>
          </a:p>
        </p:txBody>
      </p:sp>
      <p:sp>
        <p:nvSpPr>
          <p:cNvPr id="4" name="Content Placeholder 7"/>
          <p:cNvSpPr txBox="1">
            <a:spLocks noGrp="1"/>
          </p:cNvSpPr>
          <p:nvPr>
            <p:ph type="body" idx="3"/>
          </p:nvPr>
        </p:nvSpPr>
        <p:spPr>
          <a:xfrm>
            <a:off x="6244090" y="1527413"/>
            <a:ext cx="5183184" cy="4877903"/>
          </a:xfrm>
        </p:spPr>
        <p:txBody>
          <a:bodyPr anchor="t">
            <a:noAutofit/>
          </a:bodyPr>
          <a:lstStyle/>
          <a:p>
            <a:pPr marL="228600" lvl="0" indent="-228600">
              <a:lnSpc>
                <a:spcPct val="80000"/>
              </a:lnSpc>
              <a:buChar char="•"/>
            </a:pPr>
            <a:r>
              <a:rPr lang="en-US" sz="2600" b="0">
                <a:cs typeface="Calibri"/>
              </a:rPr>
              <a:t>Have someone else care for your pet.</a:t>
            </a:r>
          </a:p>
          <a:p>
            <a:pPr marL="228600" lvl="0" indent="-228600">
              <a:lnSpc>
                <a:spcPct val="80000"/>
              </a:lnSpc>
              <a:buChar char="•"/>
            </a:pPr>
            <a:endParaRPr lang="en-US" sz="2600" b="0">
              <a:cs typeface="Calibri"/>
            </a:endParaRPr>
          </a:p>
          <a:p>
            <a:pPr marL="228600" lvl="0" indent="-228600">
              <a:lnSpc>
                <a:spcPct val="80000"/>
              </a:lnSpc>
              <a:buChar char="•"/>
            </a:pPr>
            <a:r>
              <a:rPr lang="en-US" sz="2600" b="0">
                <a:cs typeface="Calibri"/>
              </a:rPr>
              <a:t>Have food prepared by others and delivered to your door.</a:t>
            </a:r>
            <a:endParaRPr lang="en-US" sz="2800" b="0"/>
          </a:p>
          <a:p>
            <a:pPr marL="228600" lvl="0" indent="-228600">
              <a:lnSpc>
                <a:spcPct val="80000"/>
              </a:lnSpc>
              <a:buChar char="•"/>
            </a:pPr>
            <a:endParaRPr lang="en-US" sz="2600" b="0">
              <a:cs typeface="Calibri"/>
            </a:endParaRPr>
          </a:p>
          <a:p>
            <a:pPr marL="228600" lvl="0" indent="-228600">
              <a:lnSpc>
                <a:spcPct val="80000"/>
              </a:lnSpc>
              <a:buChar char="•"/>
            </a:pPr>
            <a:r>
              <a:rPr lang="en-US" sz="2600" b="0">
                <a:cs typeface="Calibri"/>
              </a:rPr>
              <a:t>Do not share utensils.  Use disposable utensils if possible.</a:t>
            </a:r>
          </a:p>
          <a:p>
            <a:pPr marL="228600" lvl="0" indent="-228600">
              <a:lnSpc>
                <a:spcPct val="80000"/>
              </a:lnSpc>
              <a:buChar char="•"/>
            </a:pPr>
            <a:endParaRPr lang="en-US" sz="2600" b="0">
              <a:cs typeface="Calibri"/>
            </a:endParaRPr>
          </a:p>
          <a:p>
            <a:pPr marL="228600" lvl="0" indent="-228600">
              <a:lnSpc>
                <a:spcPct val="80000"/>
              </a:lnSpc>
              <a:buChar char="•"/>
            </a:pPr>
            <a:endParaRPr lang="en-US" sz="2600" b="0">
              <a:cs typeface="Calibri"/>
            </a:endParaRPr>
          </a:p>
          <a:p>
            <a:pPr marL="228600" lvl="0" indent="-228600">
              <a:lnSpc>
                <a:spcPct val="80000"/>
              </a:lnSpc>
              <a:buChar char="•"/>
            </a:pPr>
            <a:endParaRPr lang="en-US" sz="2600" b="0">
              <a:cs typeface="Calibri"/>
            </a:endParaRPr>
          </a:p>
          <a:p>
            <a:pPr marL="228600" lvl="0" indent="-228600">
              <a:lnSpc>
                <a:spcPct val="80000"/>
              </a:lnSpc>
              <a:buChar char="•"/>
            </a:pPr>
            <a:endParaRPr lang="en-US" sz="2000" b="0">
              <a:cs typeface="Calibri"/>
            </a:endParaRPr>
          </a:p>
          <a:p>
            <a:pPr marL="228600" lvl="0" indent="-228600">
              <a:lnSpc>
                <a:spcPct val="80000"/>
              </a:lnSpc>
              <a:buChar char="•"/>
            </a:pPr>
            <a:endParaRPr lang="en-US" sz="2000" b="0">
              <a:cs typeface="Calibri"/>
            </a:endParaRPr>
          </a:p>
          <a:p>
            <a:pPr marL="228600" lvl="0" indent="-228600">
              <a:lnSpc>
                <a:spcPct val="80000"/>
              </a:lnSpc>
              <a:buChar char="•"/>
            </a:pPr>
            <a:endParaRPr lang="en-US" sz="2000" b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8060" y="6290815"/>
            <a:ext cx="2560246" cy="4241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4014" y="5784338"/>
            <a:ext cx="1020287" cy="10202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1241" y="4715323"/>
            <a:ext cx="2133596" cy="21431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Audio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3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84"/>
    </mc:Choice>
    <mc:Fallback>
      <p:transition spd="slow" advTm="50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>
                <a:cs typeface="Calibri Light"/>
              </a:rPr>
              <a:t>How to Effectively Isolate and Quarantine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734501" y="1354884"/>
            <a:ext cx="5157782" cy="4302809"/>
          </a:xfrm>
        </p:spPr>
        <p:txBody>
          <a:bodyPr anchor="t">
            <a:noAutofit/>
          </a:bodyPr>
          <a:lstStyle/>
          <a:p>
            <a:pPr marL="228600" lvl="0" indent="-228600">
              <a:lnSpc>
                <a:spcPct val="80000"/>
              </a:lnSpc>
              <a:buChar char="•"/>
            </a:pPr>
            <a:r>
              <a:rPr lang="en-US" sz="2600" b="0">
                <a:cs typeface="Calibri"/>
              </a:rPr>
              <a:t>Use separate bathrooms OR if only one bathroom, clean and sanitize between each use.</a:t>
            </a:r>
            <a:endParaRPr lang="en-US" sz="2800" b="0"/>
          </a:p>
          <a:p>
            <a:pPr marL="228600" lvl="0" indent="-228600">
              <a:lnSpc>
                <a:spcPct val="80000"/>
              </a:lnSpc>
              <a:buChar char="•"/>
            </a:pPr>
            <a:endParaRPr lang="en-US" sz="2600" b="0">
              <a:cs typeface="Calibri"/>
            </a:endParaRPr>
          </a:p>
          <a:p>
            <a:pPr marL="228600" lvl="0" indent="-228600">
              <a:lnSpc>
                <a:spcPct val="80000"/>
              </a:lnSpc>
              <a:buChar char="•"/>
            </a:pPr>
            <a:r>
              <a:rPr lang="en-US" sz="2600" b="0">
                <a:cs typeface="Calibri"/>
              </a:rPr>
              <a:t>Have someone else do your laundry if possible.  Do not shake dirty laundry.</a:t>
            </a:r>
            <a:endParaRPr lang="en-US" sz="2800" b="0"/>
          </a:p>
          <a:p>
            <a:pPr marL="228600" lvl="0" indent="-228600">
              <a:lnSpc>
                <a:spcPct val="80000"/>
              </a:lnSpc>
              <a:buChar char="•"/>
            </a:pPr>
            <a:endParaRPr lang="en-US" sz="2600" b="0">
              <a:cs typeface="Calibri"/>
            </a:endParaRPr>
          </a:p>
          <a:p>
            <a:pPr marL="228600" lvl="0" indent="-228600">
              <a:lnSpc>
                <a:spcPct val="80000"/>
              </a:lnSpc>
              <a:buChar char="•"/>
            </a:pPr>
            <a:endParaRPr lang="en-US" sz="2600" b="0">
              <a:cs typeface="Calibri"/>
            </a:endParaRPr>
          </a:p>
          <a:p>
            <a:pPr lvl="0">
              <a:lnSpc>
                <a:spcPct val="80000"/>
              </a:lnSpc>
            </a:pPr>
            <a:endParaRPr lang="en-US" sz="2600" b="0">
              <a:cs typeface="Calibri"/>
            </a:endParaRPr>
          </a:p>
          <a:p>
            <a:pPr marL="228600" lvl="0" indent="-228600">
              <a:buChar char="•"/>
            </a:pPr>
            <a:endParaRPr lang="en-US" sz="2800" b="0">
              <a:cs typeface="Calibri"/>
            </a:endParaRPr>
          </a:p>
        </p:txBody>
      </p:sp>
      <p:sp>
        <p:nvSpPr>
          <p:cNvPr id="4" name="Content Placeholder 5"/>
          <p:cNvSpPr txBox="1">
            <a:spLocks noGrp="1"/>
          </p:cNvSpPr>
          <p:nvPr>
            <p:ph type="body" idx="3"/>
          </p:nvPr>
        </p:nvSpPr>
        <p:spPr>
          <a:xfrm>
            <a:off x="766312" y="1441149"/>
            <a:ext cx="5183184" cy="4489713"/>
          </a:xfrm>
        </p:spPr>
        <p:txBody>
          <a:bodyPr anchor="t"/>
          <a:lstStyle/>
          <a:p>
            <a:pPr marL="228600" lvl="0" indent="-228600">
              <a:lnSpc>
                <a:spcPct val="80000"/>
              </a:lnSpc>
              <a:buChar char="•"/>
            </a:pPr>
            <a:r>
              <a:rPr lang="en-US" sz="2800" b="0">
                <a:cs typeface="Calibri"/>
              </a:rPr>
              <a:t>Prohibit unnecessary visits to your home.</a:t>
            </a:r>
          </a:p>
          <a:p>
            <a:pPr marL="228600" lvl="0" indent="-228600">
              <a:lnSpc>
                <a:spcPct val="80000"/>
              </a:lnSpc>
              <a:buChar char="•"/>
            </a:pPr>
            <a:endParaRPr lang="en-US" sz="2800" b="0">
              <a:cs typeface="Calibri"/>
            </a:endParaRPr>
          </a:p>
          <a:p>
            <a:pPr marL="228600" lvl="0" indent="-228600">
              <a:lnSpc>
                <a:spcPct val="80000"/>
              </a:lnSpc>
              <a:buChar char="•"/>
            </a:pPr>
            <a:r>
              <a:rPr lang="en-US" sz="2800" b="0">
                <a:cs typeface="Calibri"/>
              </a:rPr>
              <a:t>Bag your garbage and leave outsider your door for pick up.</a:t>
            </a:r>
          </a:p>
          <a:p>
            <a:pPr marL="228600" lvl="0" indent="-228600">
              <a:lnSpc>
                <a:spcPct val="80000"/>
              </a:lnSpc>
              <a:buChar char="•"/>
            </a:pPr>
            <a:endParaRPr lang="en-US" sz="2800" b="0">
              <a:cs typeface="Calibri"/>
            </a:endParaRPr>
          </a:p>
          <a:p>
            <a:pPr marL="228600" lvl="0" indent="-228600">
              <a:lnSpc>
                <a:spcPct val="80000"/>
              </a:lnSpc>
              <a:buChar char="•"/>
            </a:pPr>
            <a:r>
              <a:rPr lang="en-US" sz="2800" b="0">
                <a:cs typeface="Calibri"/>
              </a:rPr>
              <a:t>Wear gloves when doing laundry, cleaning surfaces, etc.</a:t>
            </a:r>
            <a:endParaRPr lang="en-US" sz="2800" b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325" y="6290815"/>
            <a:ext cx="2560246" cy="4241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4014" y="5784338"/>
            <a:ext cx="1020287" cy="10202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0890" y="3851279"/>
            <a:ext cx="2743200" cy="274977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Audio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3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92"/>
    </mc:Choice>
    <mc:Fallback>
      <p:transition spd="slow" advTm="36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>
                <a:cs typeface="Calibri Light"/>
              </a:rPr>
              <a:t>Protect Yourself &amp; Others: </a:t>
            </a:r>
            <a:r>
              <a:rPr lang="en-US" i="1">
                <a:cs typeface="Calibri Light"/>
              </a:rPr>
              <a:t>Mask Up!</a:t>
            </a:r>
            <a:endParaRPr lang="en-US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510360" y="2230239"/>
            <a:ext cx="4418280" cy="2855625"/>
          </a:xfr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1148" y="6290825"/>
            <a:ext cx="2560246" cy="4241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353" y="5784338"/>
            <a:ext cx="1020287" cy="10202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2" descr="Illustration of people wearing cloth face masks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93182" y="2686598"/>
            <a:ext cx="5678067" cy="17868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3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54"/>
    </mc:Choice>
    <mc:Fallback>
      <p:transition spd="slow" advTm="25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>
                <a:cs typeface="Calibri Light"/>
              </a:rPr>
              <a:t>Protect Yourself &amp; Others: </a:t>
            </a:r>
            <a:r>
              <a:rPr lang="en-US" i="1">
                <a:cs typeface="Calibri Light"/>
              </a:rPr>
              <a:t>Social Distancing</a:t>
            </a:r>
            <a:endParaRPr lang="en-US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72165" y="2042001"/>
            <a:ext cx="5140967" cy="3542659"/>
          </a:xfrm>
        </p:spPr>
      </p:pic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314444" y="2313303"/>
            <a:ext cx="5608326" cy="3182934"/>
          </a:xfrm>
        </p:spPr>
        <p:txBody>
          <a:bodyPr/>
          <a:lstStyle/>
          <a:p>
            <a:pPr lvl="0"/>
            <a:r>
              <a:rPr lang="en-US" b="1">
                <a:cs typeface="Calibri"/>
              </a:rPr>
              <a:t>Stay Home When Not Feeling Well</a:t>
            </a:r>
            <a:endParaRPr lang="en-US">
              <a:cs typeface="Calibri"/>
            </a:endParaRPr>
          </a:p>
          <a:p>
            <a:pPr lvl="0"/>
            <a:endParaRPr lang="en-US" b="1">
              <a:cs typeface="Calibri"/>
            </a:endParaRPr>
          </a:p>
          <a:p>
            <a:pPr lvl="0"/>
            <a:r>
              <a:rPr lang="en-US" b="1">
                <a:cs typeface="Calibri"/>
              </a:rPr>
              <a:t>Socially Distance:  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Keep a safe distance of 6 feet or more (2 arms length)</a:t>
            </a:r>
          </a:p>
          <a:p>
            <a:pPr lvl="0"/>
            <a:endParaRPr lang="en-US">
              <a:cs typeface="Calibri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1148" y="6290825"/>
            <a:ext cx="2560246" cy="4241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353" y="5784338"/>
            <a:ext cx="1020287" cy="10202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3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52"/>
    </mc:Choice>
    <mc:Fallback>
      <p:transition spd="slow" advTm="19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>
                <a:cs typeface="Calibri Light"/>
              </a:rPr>
              <a:t>Protect Yourself &amp; Others: </a:t>
            </a:r>
            <a:r>
              <a:rPr lang="en-US" i="1">
                <a:cs typeface="Calibri Light"/>
              </a:rPr>
              <a:t>Wash Your Hands!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>
                <a:cs typeface="Calibri"/>
              </a:rPr>
              <a:t>Hand Hygiene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At least 20 seconds (i.e. sing Happy Birthday 2 times) with soap and warm water </a:t>
            </a:r>
          </a:p>
          <a:p>
            <a:pPr lvl="1"/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Hand sanitizer containing at least 60% alcohol</a:t>
            </a:r>
          </a:p>
          <a:p>
            <a:pPr lvl="1"/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Do not touch eyes, nose, and mouth with unwashed hands</a:t>
            </a:r>
          </a:p>
          <a:p>
            <a:pPr lvl="0"/>
            <a:endParaRPr lang="en-US">
              <a:cs typeface="Calibri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4"/>
          <a:stretch>
            <a:fillRect/>
          </a:stretch>
        </p:blipFill>
        <p:spPr>
          <a:xfrm>
            <a:off x="6670996" y="1719099"/>
            <a:ext cx="4448171" cy="3721105"/>
          </a:xfr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1148" y="6290825"/>
            <a:ext cx="2560246" cy="4241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353" y="5784338"/>
            <a:ext cx="1020287" cy="10202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3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42"/>
    </mc:Choice>
    <mc:Fallback>
      <p:transition spd="slow" advTm="34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>
                <a:cs typeface="Calibri Light"/>
              </a:rPr>
              <a:t>Protect Yourself &amp; Others: Self-Monitor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838203" y="1518150"/>
            <a:ext cx="10515600" cy="4658813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endParaRPr lang="en-US" sz="2200">
              <a:cs typeface="Calibri"/>
            </a:endParaRPr>
          </a:p>
          <a:p>
            <a:pPr lvl="0"/>
            <a:r>
              <a:rPr lang="en-US" sz="2200">
                <a:cs typeface="Calibri"/>
              </a:rPr>
              <a:t>Cover your coughs and sneezes</a:t>
            </a:r>
          </a:p>
          <a:p>
            <a:pPr marL="457200" lvl="1" indent="0">
              <a:buNone/>
            </a:pPr>
            <a:endParaRPr lang="en-US" sz="1800">
              <a:cs typeface="Calibri"/>
            </a:endParaRPr>
          </a:p>
          <a:p>
            <a:pPr lvl="0"/>
            <a:r>
              <a:rPr lang="en-US" sz="2200">
                <a:cs typeface="Calibri"/>
              </a:rPr>
              <a:t>Daily Health Checks</a:t>
            </a:r>
          </a:p>
          <a:p>
            <a:pPr lvl="1"/>
            <a:r>
              <a:rPr lang="en-US" sz="2200">
                <a:cs typeface="Calibri"/>
              </a:rPr>
              <a:t>Self-monitor for COVID-19 symptoms</a:t>
            </a:r>
          </a:p>
          <a:p>
            <a:pPr lvl="1"/>
            <a:r>
              <a:rPr lang="en-US" sz="2200">
                <a:cs typeface="Calibri"/>
              </a:rPr>
              <a:t>Check temperature</a:t>
            </a:r>
          </a:p>
          <a:p>
            <a:pPr lvl="1"/>
            <a:r>
              <a:rPr lang="en-US" sz="2200">
                <a:cs typeface="Calibri"/>
              </a:rPr>
              <a:t>Contact medical Care Provider or 911</a:t>
            </a:r>
          </a:p>
          <a:p>
            <a:pPr lvl="1"/>
            <a:endParaRPr lang="en-US" sz="2200">
              <a:cs typeface="Calibri"/>
            </a:endParaRPr>
          </a:p>
          <a:p>
            <a:pPr marL="457200" lvl="1" indent="0">
              <a:buNone/>
            </a:pPr>
            <a:endParaRPr lang="en-US" sz="2200">
              <a:cs typeface="Calibri"/>
            </a:endParaRPr>
          </a:p>
          <a:p>
            <a:pPr marL="457200" lvl="1" indent="0">
              <a:buNone/>
            </a:pPr>
            <a:endParaRPr lang="en-US" sz="2200">
              <a:cs typeface="Calibri"/>
            </a:endParaRPr>
          </a:p>
          <a:p>
            <a:pPr lvl="0"/>
            <a:endParaRPr lang="en-US" sz="2200">
              <a:cs typeface="Calibri"/>
            </a:endParaRPr>
          </a:p>
          <a:p>
            <a:pPr lvl="0"/>
            <a:endParaRPr lang="en-US" sz="2200">
              <a:cs typeface="Calibri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8353" y="5784338"/>
            <a:ext cx="1020287" cy="10202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1148" y="6290825"/>
            <a:ext cx="2560246" cy="4241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8358" y="1816345"/>
            <a:ext cx="3778364" cy="20289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 descr="Airport worker using a forehead thermometer to check a passenger's temperature during the 2014 Ebola outbreak in West Africa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476186" y="4161571"/>
            <a:ext cx="3458297" cy="185608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Audio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3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23"/>
    </mc:Choice>
    <mc:Fallback>
      <p:transition spd="slow" advTm="38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>
                <a:cs typeface="Calibri Light"/>
              </a:rPr>
              <a:t>Know Your Risk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70000"/>
              </a:lnSpc>
            </a:pPr>
            <a:r>
              <a:rPr lang="en-US" sz="2600">
                <a:cs typeface="Calibri"/>
              </a:rPr>
              <a:t>Monitor for COVID-19 symptoms daily</a:t>
            </a:r>
          </a:p>
          <a:p>
            <a:pPr lvl="0">
              <a:lnSpc>
                <a:spcPct val="70000"/>
              </a:lnSpc>
            </a:pPr>
            <a:endParaRPr lang="en-US" sz="2600">
              <a:cs typeface="Calibri"/>
            </a:endParaRPr>
          </a:p>
          <a:p>
            <a:pPr lvl="0">
              <a:lnSpc>
                <a:spcPct val="70000"/>
              </a:lnSpc>
            </a:pPr>
            <a:r>
              <a:rPr lang="en-US" sz="2600">
                <a:cs typeface="Calibri"/>
              </a:rPr>
              <a:t>Underlying Illnesses:</a:t>
            </a:r>
            <a:endParaRPr lang="en-US" sz="2600"/>
          </a:p>
          <a:p>
            <a:pPr lvl="1">
              <a:lnSpc>
                <a:spcPct val="70000"/>
              </a:lnSpc>
            </a:pPr>
            <a:r>
              <a:rPr lang="en-US" sz="2200">
                <a:cs typeface="Calibri"/>
              </a:rPr>
              <a:t>Obesity</a:t>
            </a:r>
          </a:p>
          <a:p>
            <a:pPr lvl="1">
              <a:lnSpc>
                <a:spcPct val="70000"/>
              </a:lnSpc>
            </a:pPr>
            <a:r>
              <a:rPr lang="en-US" sz="2200">
                <a:cs typeface="Calibri"/>
              </a:rPr>
              <a:t>Type-2 Diabetes</a:t>
            </a:r>
          </a:p>
          <a:p>
            <a:pPr lvl="1">
              <a:lnSpc>
                <a:spcPct val="70000"/>
              </a:lnSpc>
            </a:pPr>
            <a:r>
              <a:rPr lang="en-US" sz="2200">
                <a:cs typeface="Calibri"/>
              </a:rPr>
              <a:t>Heart Disease</a:t>
            </a:r>
          </a:p>
          <a:p>
            <a:pPr lvl="1">
              <a:lnSpc>
                <a:spcPct val="70000"/>
              </a:lnSpc>
            </a:pPr>
            <a:r>
              <a:rPr lang="en-US" sz="2200">
                <a:cs typeface="Calibri"/>
              </a:rPr>
              <a:t>Sickle Cell Anemia</a:t>
            </a:r>
          </a:p>
          <a:p>
            <a:pPr lvl="1">
              <a:lnSpc>
                <a:spcPct val="70000"/>
              </a:lnSpc>
            </a:pPr>
            <a:r>
              <a:rPr lang="en-US" sz="2200">
                <a:cs typeface="Calibri"/>
              </a:rPr>
              <a:t>Cancer</a:t>
            </a:r>
          </a:p>
          <a:p>
            <a:pPr lvl="1">
              <a:lnSpc>
                <a:spcPct val="70000"/>
              </a:lnSpc>
            </a:pPr>
            <a:r>
              <a:rPr lang="en-US" sz="2200">
                <a:cs typeface="Calibri"/>
              </a:rPr>
              <a:t>Chronic Kidney Disease</a:t>
            </a:r>
          </a:p>
          <a:p>
            <a:pPr lvl="1">
              <a:lnSpc>
                <a:spcPct val="70000"/>
              </a:lnSpc>
            </a:pPr>
            <a:r>
              <a:rPr lang="en-US" sz="2200">
                <a:cs typeface="Calibri"/>
              </a:rPr>
              <a:t>Chronic obstructive pulmonary disease</a:t>
            </a:r>
          </a:p>
          <a:p>
            <a:pPr lvl="1">
              <a:lnSpc>
                <a:spcPct val="70000"/>
              </a:lnSpc>
            </a:pPr>
            <a:r>
              <a:rPr lang="en-US" sz="2200">
                <a:cs typeface="Calibri"/>
              </a:rPr>
              <a:t>Weakened Immune System from organ transplant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200">
              <a:cs typeface="Calibri"/>
            </a:endParaRPr>
          </a:p>
          <a:p>
            <a:pPr lvl="0">
              <a:lnSpc>
                <a:spcPct val="70000"/>
              </a:lnSpc>
            </a:pPr>
            <a:r>
              <a:rPr lang="en-US" sz="2600">
                <a:cs typeface="Calibri"/>
              </a:rPr>
              <a:t>Elderly; pregnant women</a:t>
            </a:r>
            <a:endParaRPr lang="en-US" sz="2600"/>
          </a:p>
          <a:p>
            <a:pPr lvl="0">
              <a:lnSpc>
                <a:spcPct val="70000"/>
              </a:lnSpc>
            </a:pPr>
            <a:endParaRPr lang="en-US" sz="260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116" y="677003"/>
            <a:ext cx="4238445" cy="33186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1148" y="6290825"/>
            <a:ext cx="2560246" cy="4241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353" y="5784338"/>
            <a:ext cx="1020287" cy="10202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3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33"/>
    </mc:Choice>
    <mc:Fallback>
      <p:transition spd="slow" advTm="40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>
                <a:cs typeface="Calibri Light"/>
              </a:rPr>
              <a:t>COVID-19 Testing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940432" y="1527413"/>
            <a:ext cx="5157782" cy="4762890"/>
          </a:xfrm>
        </p:spPr>
        <p:txBody>
          <a:bodyPr anchor="t"/>
          <a:lstStyle/>
          <a:p>
            <a:pPr marL="228600" lvl="0" indent="-228600">
              <a:lnSpc>
                <a:spcPct val="80000"/>
              </a:lnSpc>
              <a:buChar char="•"/>
            </a:pPr>
            <a:r>
              <a:rPr lang="en-US" sz="2800" b="0" u="sng">
                <a:cs typeface="Calibri"/>
              </a:rPr>
              <a:t>Diagnostic Testing</a:t>
            </a:r>
            <a:r>
              <a:rPr lang="en-US" sz="2800" b="0">
                <a:cs typeface="Calibri"/>
              </a:rPr>
              <a:t>:  </a:t>
            </a:r>
          </a:p>
          <a:p>
            <a:pPr lvl="1">
              <a:lnSpc>
                <a:spcPct val="80000"/>
              </a:lnSpc>
            </a:pPr>
            <a:r>
              <a:rPr lang="en-US">
                <a:cs typeface="Calibri"/>
              </a:rPr>
              <a:t>Nose or Throat Swab Test</a:t>
            </a:r>
          </a:p>
          <a:p>
            <a:pPr lvl="1">
              <a:lnSpc>
                <a:spcPct val="80000"/>
              </a:lnSpc>
            </a:pPr>
            <a:r>
              <a:rPr lang="en-US">
                <a:cs typeface="Calibri"/>
              </a:rPr>
              <a:t>Current Infection 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US">
              <a:cs typeface="Calibri"/>
            </a:endParaRPr>
          </a:p>
          <a:p>
            <a:pPr marL="457200" lvl="1" indent="0">
              <a:lnSpc>
                <a:spcPct val="80000"/>
              </a:lnSpc>
              <a:buNone/>
            </a:pPr>
            <a:r>
              <a:rPr lang="en-US">
                <a:cs typeface="Calibri"/>
              </a:rPr>
              <a:t>*Rapid tests are less sensitive and may require a follow up lab-based test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US">
              <a:cs typeface="Calibri"/>
            </a:endParaRPr>
          </a:p>
          <a:p>
            <a:pPr marL="228600" lvl="0" indent="-228600">
              <a:lnSpc>
                <a:spcPct val="80000"/>
              </a:lnSpc>
              <a:buChar char="•"/>
            </a:pPr>
            <a:r>
              <a:rPr lang="en-US" sz="2800" b="0" u="sng">
                <a:cs typeface="Calibri"/>
              </a:rPr>
              <a:t>Antibody testing:</a:t>
            </a:r>
            <a:r>
              <a:rPr lang="en-US" sz="2800" b="0">
                <a:cs typeface="Calibri"/>
              </a:rPr>
              <a:t>  </a:t>
            </a:r>
            <a:endParaRPr lang="en-US" sz="2800" b="0"/>
          </a:p>
          <a:p>
            <a:pPr lvl="1">
              <a:lnSpc>
                <a:spcPct val="80000"/>
              </a:lnSpc>
            </a:pPr>
            <a:r>
              <a:rPr lang="en-US">
                <a:cs typeface="Calibri"/>
              </a:rPr>
              <a:t>Blood Test</a:t>
            </a:r>
          </a:p>
          <a:p>
            <a:pPr lvl="1">
              <a:lnSpc>
                <a:spcPct val="80000"/>
              </a:lnSpc>
            </a:pPr>
            <a:r>
              <a:rPr lang="en-US">
                <a:cs typeface="Calibri"/>
              </a:rPr>
              <a:t>Detects exposure NOT current infection</a:t>
            </a:r>
          </a:p>
          <a:p>
            <a:pPr lvl="1">
              <a:lnSpc>
                <a:spcPct val="80000"/>
              </a:lnSpc>
            </a:pPr>
            <a:r>
              <a:rPr lang="en-US">
                <a:cs typeface="Calibri"/>
              </a:rPr>
              <a:t>Does not determine immunity</a:t>
            </a:r>
          </a:p>
          <a:p>
            <a:pPr lvl="1">
              <a:lnSpc>
                <a:spcPct val="80000"/>
              </a:lnSpc>
            </a:pPr>
            <a:endParaRPr lang="en-US">
              <a:cs typeface="Calibri"/>
            </a:endParaRPr>
          </a:p>
          <a:p>
            <a:pPr marL="228600" lvl="0" indent="-228600">
              <a:lnSpc>
                <a:spcPct val="80000"/>
              </a:lnSpc>
              <a:buChar char="•"/>
            </a:pPr>
            <a:endParaRPr lang="en-US" sz="2800" b="0"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>
              <a:cs typeface="Calibri"/>
            </a:endParaRPr>
          </a:p>
          <a:p>
            <a:pPr marL="228600" lvl="0" indent="-228600">
              <a:lnSpc>
                <a:spcPct val="80000"/>
              </a:lnSpc>
              <a:buChar char="•"/>
            </a:pPr>
            <a:endParaRPr lang="en-US" sz="2800" b="0">
              <a:cs typeface="Calibri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2727" y="5784338"/>
            <a:ext cx="1020287" cy="10202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8231" y="6222802"/>
            <a:ext cx="2436226" cy="3924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9146" y="2126656"/>
            <a:ext cx="5254636" cy="302910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3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66"/>
    </mc:Choice>
    <mc:Fallback>
      <p:transition spd="slow" advTm="44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>
                <a:cs typeface="Calibri Light"/>
              </a:rPr>
              <a:t>Today's Discussion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600">
                <a:cs typeface="Calibri"/>
              </a:rPr>
              <a:t>Flu: Spread, Symptoms, Prevention</a:t>
            </a:r>
          </a:p>
          <a:p>
            <a:pPr lvl="1"/>
            <a:endParaRPr lang="en-US" sz="2600">
              <a:cs typeface="Calibri"/>
            </a:endParaRPr>
          </a:p>
          <a:p>
            <a:pPr lvl="1"/>
            <a:r>
              <a:rPr lang="en-US" sz="2600">
                <a:cs typeface="Calibri"/>
              </a:rPr>
              <a:t>Flu vs. COVID-19</a:t>
            </a:r>
          </a:p>
          <a:p>
            <a:pPr lvl="1"/>
            <a:endParaRPr lang="en-US" sz="2600">
              <a:cs typeface="Calibri"/>
            </a:endParaRPr>
          </a:p>
          <a:p>
            <a:pPr lvl="1"/>
            <a:r>
              <a:rPr lang="en-US" sz="2600">
                <a:cs typeface="Calibri"/>
              </a:rPr>
              <a:t>COVID-19: Spread, Symptoms, Prevention</a:t>
            </a:r>
          </a:p>
          <a:p>
            <a:pPr lvl="1"/>
            <a:endParaRPr lang="en-US" sz="2600">
              <a:cs typeface="Calibri"/>
            </a:endParaRPr>
          </a:p>
          <a:p>
            <a:pPr lvl="1"/>
            <a:r>
              <a:rPr lang="en-US" sz="2600">
                <a:cs typeface="Calibri"/>
              </a:rPr>
              <a:t>COVID-19 Testing</a:t>
            </a:r>
          </a:p>
          <a:p>
            <a:pPr lvl="1"/>
            <a:endParaRPr lang="en-US" sz="2600">
              <a:cs typeface="Calibri"/>
            </a:endParaRPr>
          </a:p>
          <a:p>
            <a:pPr lvl="1"/>
            <a:r>
              <a:rPr lang="en-US" sz="2600">
                <a:cs typeface="Calibri"/>
              </a:rPr>
              <a:t>Resources</a:t>
            </a:r>
          </a:p>
          <a:p>
            <a:pPr lvl="1"/>
            <a:endParaRPr lang="en-US" sz="2600">
              <a:cs typeface="Calibri"/>
            </a:endParaRPr>
          </a:p>
          <a:p>
            <a:pPr marL="457200" lvl="1" indent="0">
              <a:buNone/>
            </a:pPr>
            <a:endParaRPr lang="en-US" sz="260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5381" y="6290825"/>
            <a:ext cx="2560246" cy="4241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8353" y="5784338"/>
            <a:ext cx="1020287" cy="10202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udio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3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98"/>
    </mc:Choice>
    <mc:Fallback>
      <p:transition spd="slow" advTm="27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>
                <a:cs typeface="Calibri Light"/>
              </a:rPr>
              <a:t>COVID-19 Testing</a:t>
            </a:r>
            <a:endParaRPr lang="en-US"/>
          </a:p>
        </p:txBody>
      </p:sp>
      <p:sp>
        <p:nvSpPr>
          <p:cNvPr id="3" name="Content Placeholder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600">
                <a:cs typeface="Calibri"/>
              </a:rPr>
              <a:t>When to Get Tested:</a:t>
            </a:r>
          </a:p>
          <a:p>
            <a:pPr lvl="1"/>
            <a:r>
              <a:rPr lang="en-US" sz="2600">
                <a:cs typeface="Calibri"/>
              </a:rPr>
              <a:t>If you are concerned </a:t>
            </a:r>
            <a:r>
              <a:rPr lang="en-US" sz="2600" b="1">
                <a:cs typeface="Calibri"/>
              </a:rPr>
              <a:t>OR</a:t>
            </a:r>
          </a:p>
          <a:p>
            <a:pPr lvl="1"/>
            <a:r>
              <a:rPr lang="en-US" sz="2600">
                <a:cs typeface="Calibri"/>
              </a:rPr>
              <a:t>If you are identified as a close contact </a:t>
            </a:r>
            <a:r>
              <a:rPr lang="en-US" sz="2600" b="1">
                <a:cs typeface="Calibri"/>
              </a:rPr>
              <a:t>OR</a:t>
            </a:r>
          </a:p>
          <a:p>
            <a:pPr lvl="1"/>
            <a:r>
              <a:rPr lang="en-US" sz="2600">
                <a:cs typeface="Calibri"/>
              </a:rPr>
              <a:t>If you show COVID-19 symptoms</a:t>
            </a:r>
          </a:p>
          <a:p>
            <a:pPr lvl="0"/>
            <a:endParaRPr lang="en-US" sz="2600">
              <a:cs typeface="Calibri"/>
            </a:endParaRPr>
          </a:p>
          <a:p>
            <a:pPr lvl="0"/>
            <a:r>
              <a:rPr lang="en-US" sz="2600">
                <a:cs typeface="Calibri"/>
                <a:hlinkClick r:id="rId4"/>
              </a:rPr>
              <a:t>COVID-19 Testing Sites in Albany County</a:t>
            </a:r>
          </a:p>
          <a:p>
            <a:pPr marL="0" lvl="0" indent="0">
              <a:buNone/>
            </a:pPr>
            <a:r>
              <a:rPr lang="en-US" sz="2600">
                <a:cs typeface="Calibri"/>
              </a:rPr>
              <a:t> </a:t>
            </a:r>
            <a:r>
              <a:rPr lang="en-US" sz="2600" u="sng">
                <a:solidFill>
                  <a:srgbClr val="2F5597"/>
                </a:solidFill>
                <a:cs typeface="Calibri"/>
                <a:hlinkClick r:id="rId5"/>
              </a:rPr>
              <a:t>https://www.albanycounty.com/departments/health/coronavirus-</a:t>
            </a:r>
            <a:r>
              <a:rPr lang="en-US" sz="2600" u="sng">
                <a:solidFill>
                  <a:srgbClr val="2F5597"/>
                </a:solidFill>
                <a:cs typeface="Calibri"/>
              </a:rPr>
              <a:t> covid- 19/testing-results</a:t>
            </a:r>
            <a:endParaRPr lang="en-US" u="sng">
              <a:solidFill>
                <a:srgbClr val="2F5597"/>
              </a:solidFill>
              <a:cs typeface="Calibri"/>
            </a:endParaRP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2605" y="6294683"/>
            <a:ext cx="2436226" cy="3924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2727" y="5784338"/>
            <a:ext cx="1020287" cy="10202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0703" y="179990"/>
            <a:ext cx="6725732" cy="160971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3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67"/>
    </mc:Choice>
    <mc:Fallback>
      <p:transition spd="slow" advTm="32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>
                <a:cs typeface="Calibri Light"/>
              </a:rPr>
              <a:t>COVID-19, Stress and Coping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838203" y="1523701"/>
            <a:ext cx="10515600" cy="5328995"/>
          </a:xfrm>
        </p:spPr>
        <p:txBody>
          <a:bodyPr/>
          <a:lstStyle/>
          <a:p>
            <a:pPr marL="0" lvl="0" indent="0">
              <a:lnSpc>
                <a:spcPct val="70000"/>
              </a:lnSpc>
              <a:buNone/>
            </a:pPr>
            <a:r>
              <a:rPr lang="en-US" sz="2200">
                <a:cs typeface="Calibri"/>
              </a:rPr>
              <a:t>Stress during the COVID-19 pandemic impacts:</a:t>
            </a:r>
          </a:p>
          <a:p>
            <a:pPr marL="0" lvl="0" indent="0">
              <a:lnSpc>
                <a:spcPct val="70000"/>
              </a:lnSpc>
              <a:buNone/>
            </a:pPr>
            <a:endParaRPr lang="en-US" sz="2200">
              <a:cs typeface="Calibri"/>
            </a:endParaRPr>
          </a:p>
          <a:p>
            <a:pPr marL="457200" lvl="0" indent="-457200">
              <a:lnSpc>
                <a:spcPct val="70000"/>
              </a:lnSpc>
            </a:pPr>
            <a:r>
              <a:rPr lang="en-US" sz="2200">
                <a:cs typeface="Calibri"/>
              </a:rPr>
              <a:t>Health status – individual; family; community</a:t>
            </a:r>
          </a:p>
          <a:p>
            <a:pPr marL="457200" lvl="0" indent="-457200">
              <a:lnSpc>
                <a:spcPct val="70000"/>
              </a:lnSpc>
            </a:pPr>
            <a:endParaRPr lang="en-US" sz="2200">
              <a:cs typeface="Calibri"/>
            </a:endParaRPr>
          </a:p>
          <a:p>
            <a:pPr marL="457200" lvl="0" indent="-457200">
              <a:lnSpc>
                <a:spcPct val="70000"/>
              </a:lnSpc>
            </a:pPr>
            <a:r>
              <a:rPr lang="en-US" sz="2200">
                <a:cs typeface="Calibri"/>
              </a:rPr>
              <a:t>Changes in sleep or eating patterns.</a:t>
            </a:r>
          </a:p>
          <a:p>
            <a:pPr marL="457200" lvl="0" indent="-457200">
              <a:lnSpc>
                <a:spcPct val="70000"/>
              </a:lnSpc>
            </a:pPr>
            <a:endParaRPr lang="en-US" sz="2200">
              <a:cs typeface="Calibri"/>
            </a:endParaRPr>
          </a:p>
          <a:p>
            <a:pPr marL="457200" lvl="0" indent="-457200">
              <a:lnSpc>
                <a:spcPct val="70000"/>
              </a:lnSpc>
            </a:pPr>
            <a:r>
              <a:rPr lang="en-US" sz="2200">
                <a:cs typeface="Calibri"/>
              </a:rPr>
              <a:t>Difficulty sleeping or concentrating.</a:t>
            </a:r>
          </a:p>
          <a:p>
            <a:pPr marL="457200" lvl="0" indent="-457200">
              <a:lnSpc>
                <a:spcPct val="70000"/>
              </a:lnSpc>
            </a:pPr>
            <a:endParaRPr lang="en-US" sz="2200">
              <a:cs typeface="Calibri"/>
            </a:endParaRPr>
          </a:p>
          <a:p>
            <a:pPr marL="457200" lvl="0" indent="-457200">
              <a:lnSpc>
                <a:spcPct val="70000"/>
              </a:lnSpc>
            </a:pPr>
            <a:r>
              <a:rPr lang="en-US" sz="2200">
                <a:cs typeface="Calibri"/>
              </a:rPr>
              <a:t>Worsening of chronic health problems.</a:t>
            </a:r>
          </a:p>
          <a:p>
            <a:pPr marL="457200" lvl="0" indent="-457200">
              <a:lnSpc>
                <a:spcPct val="70000"/>
              </a:lnSpc>
            </a:pPr>
            <a:endParaRPr lang="en-US" sz="2200">
              <a:cs typeface="Calibri"/>
            </a:endParaRPr>
          </a:p>
          <a:p>
            <a:pPr marL="457200" lvl="0" indent="-457200">
              <a:lnSpc>
                <a:spcPct val="70000"/>
              </a:lnSpc>
            </a:pPr>
            <a:r>
              <a:rPr lang="en-US" sz="2200">
                <a:cs typeface="Calibri"/>
              </a:rPr>
              <a:t>Worsening of mental health conditions.</a:t>
            </a:r>
          </a:p>
          <a:p>
            <a:pPr marL="457200" lvl="0" indent="-457200">
              <a:lnSpc>
                <a:spcPct val="70000"/>
              </a:lnSpc>
            </a:pPr>
            <a:endParaRPr lang="en-US" sz="2200">
              <a:cs typeface="Calibri"/>
            </a:endParaRPr>
          </a:p>
          <a:p>
            <a:pPr marL="457200" lvl="0" indent="-457200">
              <a:lnSpc>
                <a:spcPct val="70000"/>
              </a:lnSpc>
            </a:pPr>
            <a:r>
              <a:rPr lang="en-US" sz="2200">
                <a:cs typeface="Calibri"/>
              </a:rPr>
              <a:t>Increased use of tobacco, and/or alcohol and other substances.</a:t>
            </a:r>
            <a:r>
              <a:rPr lang="en-US" sz="2400">
                <a:cs typeface="Calibri"/>
              </a:rPr>
              <a:t/>
            </a:r>
            <a:br>
              <a:rPr lang="en-US" sz="2400">
                <a:cs typeface="Calibri"/>
              </a:rPr>
            </a:br>
            <a:endParaRPr lang="en-US" sz="2400">
              <a:cs typeface="Calibri"/>
            </a:endParaRPr>
          </a:p>
          <a:p>
            <a:pPr lvl="0">
              <a:lnSpc>
                <a:spcPct val="70000"/>
              </a:lnSpc>
            </a:pPr>
            <a:endParaRPr lang="en-US" sz="2400">
              <a:cs typeface="Calibri"/>
            </a:endParaRP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8905" y="6194045"/>
            <a:ext cx="2436226" cy="3924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6498" y="5755581"/>
            <a:ext cx="1020287" cy="102028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Box 7"/>
          <p:cNvSpPr txBox="1"/>
          <p:nvPr/>
        </p:nvSpPr>
        <p:spPr>
          <a:xfrm>
            <a:off x="-5751" y="6507190"/>
            <a:ext cx="9471803" cy="35394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cs typeface="Calibri"/>
              </a:rPr>
              <a:t>Source: </a:t>
            </a:r>
            <a:r>
              <a:rPr lang="en-US" sz="17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https://www.cdc.gov/coronavirus/2019-ncov/daily-life-coping/managing-stress-anxiety.html</a:t>
            </a:r>
            <a:endParaRPr lang="en-US" sz="1700" b="0" i="0" u="none" strike="noStrike" kern="1200" cap="none" spc="0" baseline="0">
              <a:solidFill>
                <a:srgbClr val="000000"/>
              </a:solidFill>
              <a:uFillTx/>
              <a:latin typeface="Calibri"/>
              <a:cs typeface="Calibri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8664" y="1703518"/>
            <a:ext cx="3318293" cy="340782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Audio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3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07"/>
    </mc:Choice>
    <mc:Fallback>
      <p:transition spd="slow" advTm="46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>
                <a:cs typeface="Calibri Light"/>
              </a:rPr>
              <a:t>Coping Resources 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10749284" cy="4371654"/>
          </a:xfrm>
        </p:spPr>
        <p:txBody>
          <a:bodyPr/>
          <a:lstStyle/>
          <a:p>
            <a:pPr lvl="0">
              <a:lnSpc>
                <a:spcPct val="60000"/>
              </a:lnSpc>
            </a:pPr>
            <a:r>
              <a:rPr lang="en-US">
                <a:cs typeface="Calibri"/>
              </a:rPr>
              <a:t>Take Care of Your Mental Health</a:t>
            </a:r>
          </a:p>
          <a:p>
            <a:pPr lvl="1">
              <a:lnSpc>
                <a:spcPct val="60000"/>
              </a:lnSpc>
            </a:pPr>
            <a:r>
              <a:rPr lang="en-US">
                <a:cs typeface="Calibri"/>
                <a:hlinkClick r:id="rId4"/>
              </a:rPr>
              <a:t>Albany County Department of Mental Health:</a:t>
            </a:r>
            <a:r>
              <a:rPr lang="en-US">
                <a:cs typeface="Calibri"/>
              </a:rPr>
              <a:t> </a:t>
            </a:r>
          </a:p>
          <a:p>
            <a:pPr marL="457200" lvl="1" indent="0">
              <a:lnSpc>
                <a:spcPct val="60000"/>
              </a:lnSpc>
              <a:buNone/>
            </a:pPr>
            <a:r>
              <a:rPr lang="en-US">
                <a:cs typeface="Calibri"/>
              </a:rPr>
              <a:t>    </a:t>
            </a:r>
            <a:r>
              <a:rPr lang="en-US">
                <a:cs typeface="Calibri"/>
                <a:hlinkClick r:id="rId5"/>
              </a:rPr>
              <a:t>https://www.albanycounty.com/departments/mental-health</a:t>
            </a:r>
            <a:endParaRPr lang="en-US">
              <a:cs typeface="Calibri"/>
            </a:endParaRPr>
          </a:p>
          <a:p>
            <a:pPr marL="457200" lvl="1" indent="0">
              <a:lnSpc>
                <a:spcPct val="60000"/>
              </a:lnSpc>
              <a:buNone/>
            </a:pPr>
            <a:endParaRPr lang="en-US">
              <a:cs typeface="Calibri"/>
            </a:endParaRPr>
          </a:p>
          <a:p>
            <a:pPr lvl="1">
              <a:lnSpc>
                <a:spcPct val="60000"/>
              </a:lnSpc>
            </a:pPr>
            <a:r>
              <a:rPr lang="en-US">
                <a:cs typeface="Calibri"/>
              </a:rPr>
              <a:t>COVID-19 Support Line: 518-269-6634 (8am-5pm;7 days/week)</a:t>
            </a:r>
          </a:p>
          <a:p>
            <a:pPr lvl="1">
              <a:lnSpc>
                <a:spcPct val="60000"/>
              </a:lnSpc>
            </a:pPr>
            <a:endParaRPr lang="en-US">
              <a:cs typeface="Calibri"/>
            </a:endParaRPr>
          </a:p>
          <a:p>
            <a:pPr lvl="0">
              <a:lnSpc>
                <a:spcPct val="60000"/>
              </a:lnSpc>
            </a:pPr>
            <a:r>
              <a:rPr lang="en-US">
                <a:cs typeface="Calibri"/>
              </a:rPr>
              <a:t>Seek Community Support Services and Resources</a:t>
            </a:r>
          </a:p>
          <a:p>
            <a:pPr lvl="1">
              <a:lnSpc>
                <a:spcPct val="60000"/>
              </a:lnSpc>
            </a:pPr>
            <a:r>
              <a:rPr lang="en-US">
                <a:cs typeface="Calibri"/>
                <a:hlinkClick r:id="rId6"/>
              </a:rPr>
              <a:t>Regional Food Bank of Northeastern New York</a:t>
            </a:r>
            <a:endParaRPr lang="en-US">
              <a:highlight>
                <a:srgbClr val="FFFF00"/>
              </a:highlight>
              <a:cs typeface="Calibri"/>
            </a:endParaRPr>
          </a:p>
          <a:p>
            <a:pPr marL="457200" lvl="1" indent="0">
              <a:lnSpc>
                <a:spcPct val="60000"/>
              </a:lnSpc>
              <a:buNone/>
            </a:pPr>
            <a:r>
              <a:rPr lang="en-US">
                <a:cs typeface="Calibri"/>
                <a:hlinkClick r:id="rId7"/>
              </a:rPr>
              <a:t>https://regionalfoodbank.net/</a:t>
            </a:r>
            <a:endParaRPr lang="en-US"/>
          </a:p>
          <a:p>
            <a:pPr marL="457200" lvl="1" indent="0">
              <a:lnSpc>
                <a:spcPct val="60000"/>
              </a:lnSpc>
              <a:buNone/>
            </a:pPr>
            <a:endParaRPr lang="en-US">
              <a:cs typeface="Calibri"/>
            </a:endParaRPr>
          </a:p>
          <a:p>
            <a:pPr lvl="0">
              <a:lnSpc>
                <a:spcPct val="60000"/>
              </a:lnSpc>
            </a:pPr>
            <a:r>
              <a:rPr lang="en-US">
                <a:cs typeface="Calibri"/>
              </a:rPr>
              <a:t>Community Resources for Youth:</a:t>
            </a:r>
          </a:p>
          <a:p>
            <a:pPr lvl="1">
              <a:lnSpc>
                <a:spcPct val="60000"/>
              </a:lnSpc>
            </a:pPr>
            <a:r>
              <a:rPr lang="en-US">
                <a:cs typeface="Calibri"/>
                <a:hlinkClick r:id="rId8"/>
              </a:rPr>
              <a:t>Albany County Department of Recreation</a:t>
            </a:r>
          </a:p>
          <a:p>
            <a:pPr marL="457200" lvl="1" indent="0">
              <a:lnSpc>
                <a:spcPct val="60000"/>
              </a:lnSpc>
              <a:buNone/>
            </a:pPr>
            <a:r>
              <a:rPr lang="en-US">
                <a:cs typeface="Calibri"/>
                <a:hlinkClick r:id="rId9"/>
              </a:rPr>
              <a:t>https://www.albanycounty.com/departments/recreation</a:t>
            </a:r>
            <a:endParaRPr lang="en-US">
              <a:cs typeface="Calibri"/>
            </a:endParaRPr>
          </a:p>
          <a:p>
            <a:pPr marL="457200" lvl="1" indent="0">
              <a:lnSpc>
                <a:spcPct val="60000"/>
              </a:lnSpc>
              <a:buNone/>
            </a:pPr>
            <a:endParaRPr lang="en-US">
              <a:cs typeface="Calibri"/>
            </a:endParaRP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905" y="6194045"/>
            <a:ext cx="2436226" cy="3924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66498" y="5755581"/>
            <a:ext cx="1020287" cy="10202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33555" y="182"/>
            <a:ext cx="4123422" cy="22524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3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81"/>
    </mc:Choice>
    <mc:Fallback>
      <p:transition spd="slow" advTm="37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65035" y="149467"/>
            <a:ext cx="10788767" cy="1325559"/>
          </a:xfrm>
        </p:spPr>
        <p:txBody>
          <a:bodyPr/>
          <a:lstStyle/>
          <a:p>
            <a:pPr lvl="0"/>
            <a:r>
              <a:rPr lang="en-US">
                <a:cs typeface="Calibri Light"/>
              </a:rPr>
              <a:t>Coping Resources – Teachers, Parents, Children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838203" y="1394304"/>
            <a:ext cx="10515600" cy="5098959"/>
          </a:xfrm>
        </p:spPr>
        <p:txBody>
          <a:bodyPr/>
          <a:lstStyle/>
          <a:p>
            <a:pPr lvl="0">
              <a:lnSpc>
                <a:spcPct val="80000"/>
              </a:lnSpc>
            </a:pPr>
            <a:r>
              <a:rPr lang="en-US">
                <a:cs typeface="Calibri"/>
              </a:rPr>
              <a:t>CDC COVID-19 Parental Resources Kit </a:t>
            </a:r>
            <a:endParaRPr lang="en-US"/>
          </a:p>
          <a:p>
            <a:pPr lvl="0">
              <a:lnSpc>
                <a:spcPct val="80000"/>
              </a:lnSpc>
            </a:pPr>
            <a:endParaRPr lang="en-US">
              <a:cs typeface="Calibri"/>
            </a:endParaRPr>
          </a:p>
          <a:p>
            <a:pPr lvl="0">
              <a:lnSpc>
                <a:spcPct val="80000"/>
              </a:lnSpc>
            </a:pPr>
            <a:endParaRPr lang="en-US">
              <a:cs typeface="Calibri"/>
            </a:endParaRPr>
          </a:p>
          <a:p>
            <a:pPr lvl="0">
              <a:lnSpc>
                <a:spcPct val="80000"/>
              </a:lnSpc>
            </a:pPr>
            <a:endParaRPr lang="en-US">
              <a:cs typeface="Calibri"/>
            </a:endParaRPr>
          </a:p>
          <a:p>
            <a:pPr lvl="0">
              <a:lnSpc>
                <a:spcPct val="80000"/>
              </a:lnSpc>
            </a:pPr>
            <a:endParaRPr lang="en-US">
              <a:cs typeface="Calibri"/>
            </a:endParaRPr>
          </a:p>
          <a:p>
            <a:pPr lvl="0">
              <a:lnSpc>
                <a:spcPct val="80000"/>
              </a:lnSpc>
            </a:pPr>
            <a:endParaRPr lang="en-US">
              <a:cs typeface="Calibri"/>
            </a:endParaRPr>
          </a:p>
          <a:p>
            <a:pPr lvl="0">
              <a:lnSpc>
                <a:spcPct val="80000"/>
              </a:lnSpc>
            </a:pPr>
            <a:endParaRPr lang="en-US">
              <a:cs typeface="Calibri"/>
            </a:endParaRPr>
          </a:p>
          <a:p>
            <a:pPr lvl="0">
              <a:lnSpc>
                <a:spcPct val="80000"/>
              </a:lnSpc>
            </a:pPr>
            <a:endParaRPr lang="en-US" sz="2600">
              <a:cs typeface="Calibri"/>
            </a:endParaRPr>
          </a:p>
          <a:p>
            <a:pPr lvl="0">
              <a:lnSpc>
                <a:spcPct val="80000"/>
              </a:lnSpc>
            </a:pPr>
            <a:r>
              <a:rPr lang="en-US" sz="2600">
                <a:cs typeface="Calibri"/>
                <a:hlinkClick r:id="rId4"/>
              </a:rPr>
              <a:t>https://www.cdc.gov/coronavirus/2019-ncov/daily-life-coping/parental-resource-kit/index.html</a:t>
            </a:r>
            <a:endParaRPr lang="en-US" sz="2600">
              <a:cs typeface="Calibri"/>
            </a:endParaRPr>
          </a:p>
          <a:p>
            <a:pPr lvl="0">
              <a:lnSpc>
                <a:spcPct val="80000"/>
              </a:lnSpc>
            </a:pPr>
            <a:endParaRPr lang="en-US">
              <a:cs typeface="Calibri"/>
            </a:endParaRP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8905" y="6194045"/>
            <a:ext cx="2436226" cy="3924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6498" y="5755581"/>
            <a:ext cx="1020287" cy="10202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823" y="1903890"/>
            <a:ext cx="8932362" cy="31150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udio 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3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74"/>
    </mc:Choice>
    <mc:Fallback>
      <p:transition spd="slow" advTm="41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 noGrp="1"/>
          </p:cNvSpPr>
          <p:nvPr>
            <p:ph idx="1"/>
          </p:nvPr>
        </p:nvSpPr>
        <p:spPr/>
        <p:txBody>
          <a:bodyPr anchorCtr="1"/>
          <a:lstStyle/>
          <a:p>
            <a:pPr marL="0" lvl="0" indent="0" algn="ctr">
              <a:buNone/>
            </a:pPr>
            <a:endParaRPr lang="en-US" sz="4800" b="1"/>
          </a:p>
          <a:p>
            <a:pPr marL="0" lvl="0" indent="0" algn="ctr">
              <a:buNone/>
            </a:pPr>
            <a:r>
              <a:rPr lang="en-US" sz="4800" b="1"/>
              <a:t>STAY SAFE!</a:t>
            </a:r>
          </a:p>
          <a:p>
            <a:pPr marL="0" lvl="0" indent="0" algn="ctr">
              <a:buNone/>
            </a:pPr>
            <a:r>
              <a:rPr lang="en-US" sz="4800" b="1"/>
              <a:t>STAY HEALTHY!</a:t>
            </a:r>
          </a:p>
          <a:p>
            <a:pPr marL="0" lvl="0" indent="0" algn="ctr">
              <a:buNone/>
            </a:pPr>
            <a:r>
              <a:rPr lang="en-US" sz="4800" b="1"/>
              <a:t>DO YOUR PART!</a:t>
            </a:r>
            <a:endParaRPr lang="en-US"/>
          </a:p>
        </p:txBody>
      </p:sp>
      <p:pic>
        <p:nvPicPr>
          <p:cNvPr id="3" name="Audio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3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61"/>
    </mc:Choice>
    <mc:Fallback>
      <p:transition spd="slow" advTm="17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>
                <a:cs typeface="Calibri Light"/>
              </a:rPr>
              <a:t>REFERENCES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838203" y="1423062"/>
            <a:ext cx="10515600" cy="5055827"/>
          </a:xfrm>
        </p:spPr>
        <p:txBody>
          <a:bodyPr/>
          <a:lstStyle/>
          <a:p>
            <a:pPr lvl="0">
              <a:lnSpc>
                <a:spcPct val="70000"/>
              </a:lnSpc>
            </a:pPr>
            <a:r>
              <a:rPr lang="en-US" sz="1300">
                <a:cs typeface="Calibri"/>
              </a:rPr>
              <a:t>Albanycounty.com.  (2020).  COVID-19 &amp; Testing Results.  Retrieved from: </a:t>
            </a:r>
            <a:r>
              <a:rPr lang="en-US" sz="1300">
                <a:cs typeface="Calibri"/>
                <a:hlinkClick r:id="rId4"/>
              </a:rPr>
              <a:t>https://www.albanycounty.com/departments/health/coronavirus-covid-19/testing-results</a:t>
            </a:r>
            <a:endParaRPr lang="en-US" sz="1300">
              <a:cs typeface="Calibri"/>
            </a:endParaRPr>
          </a:p>
          <a:p>
            <a:pPr lvl="0">
              <a:lnSpc>
                <a:spcPct val="70000"/>
              </a:lnSpc>
            </a:pPr>
            <a:r>
              <a:rPr lang="en-US" sz="1300">
                <a:cs typeface="Calibri"/>
              </a:rPr>
              <a:t>Centers for Disease Control and Prevention.  (2020).  About Chronic Diseases.  Retrieved from: </a:t>
            </a:r>
            <a:r>
              <a:rPr lang="en-US" sz="1300">
                <a:cs typeface="Calibri"/>
                <a:hlinkClick r:id="rId5"/>
              </a:rPr>
              <a:t>https://www.cdc.gov/chronicdisease/about/index.htm</a:t>
            </a:r>
            <a:endParaRPr lang="en-US" sz="1300">
              <a:cs typeface="Calibri"/>
            </a:endParaRPr>
          </a:p>
          <a:p>
            <a:pPr lvl="0">
              <a:lnSpc>
                <a:spcPct val="70000"/>
              </a:lnSpc>
            </a:pPr>
            <a:r>
              <a:rPr lang="en-US" sz="1300">
                <a:cs typeface="Calibri"/>
              </a:rPr>
              <a:t>Centers for Disease Control and Prevention.  (2019).  About Flu.  Retrieved from: </a:t>
            </a:r>
            <a:r>
              <a:rPr lang="en-US" sz="1300">
                <a:cs typeface="Calibri"/>
                <a:hlinkClick r:id="rId6"/>
              </a:rPr>
              <a:t>https://www.cdc.gov/flu/about/index.html</a:t>
            </a:r>
            <a:endParaRPr lang="en-US" sz="1300">
              <a:cs typeface="Calibri"/>
            </a:endParaRPr>
          </a:p>
          <a:p>
            <a:pPr lvl="0">
              <a:lnSpc>
                <a:spcPct val="70000"/>
              </a:lnSpc>
            </a:pPr>
            <a:r>
              <a:rPr lang="en-US" sz="1300">
                <a:cs typeface="Calibri"/>
              </a:rPr>
              <a:t>Centers for Disease Control and Prevention.  (2020).  Coronavirus Disease 2019 (COVID-19).  Retrieved from: </a:t>
            </a:r>
            <a:r>
              <a:rPr lang="en-US" sz="1300">
                <a:cs typeface="Calibri"/>
                <a:hlinkClick r:id="rId7"/>
              </a:rPr>
              <a:t>https://www.cdc.gov/media/dpk/diseases-and-conditions/coronavirus/coronavirus-2020.html</a:t>
            </a:r>
            <a:endParaRPr lang="en-US" sz="1300">
              <a:cs typeface="Calibri"/>
            </a:endParaRPr>
          </a:p>
          <a:p>
            <a:pPr lvl="0">
              <a:lnSpc>
                <a:spcPct val="70000"/>
              </a:lnSpc>
            </a:pPr>
            <a:r>
              <a:rPr lang="en-US" sz="1300">
                <a:cs typeface="Calibri"/>
              </a:rPr>
              <a:t>Centers for Disease Control and Prevention.  (2020).  Coronavirus Disease 2019 (COVID-19): Your Health – Coping with Stress.  Retrieved from: </a:t>
            </a:r>
            <a:r>
              <a:rPr lang="en-US" sz="1300">
                <a:cs typeface="Calibri"/>
                <a:hlinkClick r:id="rId8"/>
              </a:rPr>
              <a:t>https://www.cdc.gov/coronavirus/2019-ncov/daily-life-coping/managing-stress-anxiety.html</a:t>
            </a:r>
            <a:endParaRPr lang="en-US" sz="1300">
              <a:cs typeface="Calibri"/>
            </a:endParaRPr>
          </a:p>
          <a:p>
            <a:pPr lvl="0">
              <a:lnSpc>
                <a:spcPct val="70000"/>
              </a:lnSpc>
            </a:pPr>
            <a:r>
              <a:rPr lang="en-US" sz="1300">
                <a:cs typeface="Calibri"/>
              </a:rPr>
              <a:t>Centers for Disease Control and Prevention.  (2020).  Flu &amp; People 65 Years and Older.  Retrieved from: </a:t>
            </a:r>
            <a:r>
              <a:rPr lang="en-US" sz="1300">
                <a:cs typeface="Calibri"/>
                <a:hlinkClick r:id="rId9"/>
              </a:rPr>
              <a:t>https://www.cdc.gov/flu/highrisk/65over.htm</a:t>
            </a:r>
            <a:endParaRPr lang="en-US" sz="1300">
              <a:cs typeface="Calibri"/>
            </a:endParaRPr>
          </a:p>
          <a:p>
            <a:pPr lvl="0">
              <a:lnSpc>
                <a:spcPct val="70000"/>
              </a:lnSpc>
            </a:pPr>
            <a:r>
              <a:rPr lang="en-US" sz="1300">
                <a:cs typeface="Calibri"/>
              </a:rPr>
              <a:t>Centers for Disease Control and Prevention.  (2020).  Healthcare Workers: Duration of Isolation &amp; Precautions for Adults.  Retrieved from: </a:t>
            </a:r>
            <a:r>
              <a:rPr lang="en-US" sz="1300">
                <a:cs typeface="Calibri"/>
                <a:hlinkClick r:id="rId10"/>
              </a:rPr>
              <a:t>https://www.cdc.gov/coronavirus/2019-ncov/hcp/duration-isolation.html#:~:text=Available%20data%20indicate%20that%20persons,20%20days%20after%20symptom%20onset</a:t>
            </a:r>
            <a:endParaRPr lang="en-US" sz="1300">
              <a:cs typeface="Calibri"/>
            </a:endParaRPr>
          </a:p>
          <a:p>
            <a:pPr lvl="0">
              <a:lnSpc>
                <a:spcPct val="70000"/>
              </a:lnSpc>
            </a:pPr>
            <a:r>
              <a:rPr lang="en-US" sz="1300">
                <a:cs typeface="Calibri"/>
              </a:rPr>
              <a:t>Centers for Disease Control and Prevention.  (2020).  Physical Activity: Why It Matters.  Retrieved from: </a:t>
            </a:r>
            <a:r>
              <a:rPr lang="en-US" sz="1300">
                <a:cs typeface="Calibri"/>
                <a:hlinkClick r:id="rId11"/>
              </a:rPr>
              <a:t>https://www.cdc.gov/physicalactivity/about-physical-activity/why-it-matters.html</a:t>
            </a:r>
          </a:p>
          <a:p>
            <a:pPr lvl="0">
              <a:lnSpc>
                <a:spcPct val="70000"/>
              </a:lnSpc>
            </a:pPr>
            <a:r>
              <a:rPr lang="en-US" sz="1300">
                <a:cs typeface="Calibri"/>
              </a:rPr>
              <a:t>Centers for Disease Control and Prevention.  (2020).  </a:t>
            </a:r>
            <a:r>
              <a:rPr lang="en-US" sz="1300"/>
              <a:t>People at High Risk For Flu Complications.  Retrieved from: </a:t>
            </a:r>
            <a:r>
              <a:rPr lang="en-US" sz="1300">
                <a:cs typeface="Calibri"/>
                <a:hlinkClick r:id="rId12"/>
              </a:rPr>
              <a:t>https://www.cdc.gov/flu/highrisk/index.htm</a:t>
            </a:r>
            <a:endParaRPr lang="en-US" sz="1300">
              <a:cs typeface="Calibri"/>
            </a:endParaRPr>
          </a:p>
          <a:p>
            <a:pPr lvl="0">
              <a:lnSpc>
                <a:spcPct val="70000"/>
              </a:lnSpc>
            </a:pPr>
            <a:r>
              <a:rPr lang="en-US" sz="1300">
                <a:cs typeface="Calibri"/>
              </a:rPr>
              <a:t>Centers for Disease Control and Prevention.  (2020).  Preventive Steps.  Retrieved from: </a:t>
            </a:r>
            <a:r>
              <a:rPr lang="en-US" sz="1300">
                <a:cs typeface="Calibri"/>
                <a:hlinkClick r:id="rId13"/>
              </a:rPr>
              <a:t>https://www.cdc.gov/flu/prevent/prevention.htm</a:t>
            </a:r>
            <a:endParaRPr lang="en-US" sz="1300">
              <a:cs typeface="Calibri"/>
            </a:endParaRPr>
          </a:p>
          <a:p>
            <a:pPr lvl="0">
              <a:lnSpc>
                <a:spcPct val="70000"/>
              </a:lnSpc>
            </a:pPr>
            <a:r>
              <a:rPr lang="en-US" sz="1300">
                <a:cs typeface="Calibri"/>
              </a:rPr>
              <a:t>Centers for Disease Control and Prevention.  (2020).  Symptoms of Coronavirus).  Retrieved: </a:t>
            </a:r>
            <a:r>
              <a:rPr lang="en-US" sz="1300">
                <a:cs typeface="Calibri"/>
                <a:hlinkClick r:id="rId14"/>
              </a:rPr>
              <a:t>https://www.cdc.gov/coronavirus/2019-ncov/symptoms-testing/symptoms.html</a:t>
            </a:r>
            <a:endParaRPr lang="en-US" sz="1300">
              <a:cs typeface="Calibri"/>
            </a:endParaRPr>
          </a:p>
          <a:p>
            <a:pPr lvl="0">
              <a:lnSpc>
                <a:spcPct val="70000"/>
              </a:lnSpc>
            </a:pPr>
            <a:r>
              <a:rPr lang="en-US" sz="1300">
                <a:cs typeface="Calibri"/>
              </a:rPr>
              <a:t>Centers for Disease Control and Prevention.  (2018).  Well-being Concepts.  Retrieved from: </a:t>
            </a:r>
            <a:r>
              <a:rPr lang="en-US" sz="1300">
                <a:cs typeface="Calibri"/>
                <a:hlinkClick r:id="rId15"/>
              </a:rPr>
              <a:t>https://www.cdc.gov/hrqol/wellbeing.htm</a:t>
            </a:r>
            <a:endParaRPr lang="en-US" sz="1300">
              <a:cs typeface="Calibri"/>
            </a:endParaRPr>
          </a:p>
          <a:p>
            <a:pPr lvl="0">
              <a:lnSpc>
                <a:spcPct val="70000"/>
              </a:lnSpc>
            </a:pPr>
            <a:r>
              <a:rPr lang="en-US" sz="1300">
                <a:cs typeface="Calibri"/>
              </a:rPr>
              <a:t>Centers for Disease Control and Prevention.  (2018).  Your Hands Carry Germs You Can’t See: Wash Your Hands.  Retrieved from: </a:t>
            </a:r>
            <a:r>
              <a:rPr lang="en-US" sz="1300">
                <a:cs typeface="Calibri"/>
                <a:hlinkClick r:id="rId16"/>
              </a:rPr>
              <a:t>https://stacks.cdc.gov/view/cdc/59688</a:t>
            </a:r>
            <a:endParaRPr lang="en-US" sz="1300">
              <a:cs typeface="Calibri"/>
            </a:endParaRPr>
          </a:p>
          <a:p>
            <a:pPr lvl="0">
              <a:lnSpc>
                <a:spcPct val="70000"/>
              </a:lnSpc>
            </a:pPr>
            <a:endParaRPr lang="en-US" sz="1300">
              <a:cs typeface="Calibri"/>
            </a:endParaRPr>
          </a:p>
          <a:p>
            <a:pPr lvl="0">
              <a:lnSpc>
                <a:spcPct val="70000"/>
              </a:lnSpc>
            </a:pPr>
            <a:endParaRPr lang="en-US" sz="1300">
              <a:cs typeface="Calibri"/>
            </a:endParaRPr>
          </a:p>
          <a:p>
            <a:pPr lvl="0">
              <a:lnSpc>
                <a:spcPct val="70000"/>
              </a:lnSpc>
            </a:pPr>
            <a:endParaRPr lang="en-US" sz="130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908353" y="5784338"/>
            <a:ext cx="1020287" cy="10202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58195" y="6194045"/>
            <a:ext cx="2436226" cy="3924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udio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30000" y="6096003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70"/>
    </mc:Choice>
    <mc:Fallback>
      <p:transition spd="slow" advTm="10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>
                <a:cs typeface="Calibri Light"/>
              </a:rPr>
              <a:t>What is the Flu?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838203" y="1581207"/>
            <a:ext cx="10515600" cy="4610130"/>
          </a:xfrm>
        </p:spPr>
        <p:txBody>
          <a:bodyPr/>
          <a:lstStyle/>
          <a:p>
            <a:pPr lvl="0"/>
            <a:r>
              <a:rPr lang="en-US">
                <a:cs typeface="Calibri"/>
              </a:rPr>
              <a:t>Contagious respiratory illness (influenza)</a:t>
            </a:r>
          </a:p>
          <a:p>
            <a:pPr lvl="0"/>
            <a:endParaRPr lang="en-US">
              <a:cs typeface="Calibri"/>
            </a:endParaRPr>
          </a:p>
          <a:p>
            <a:pPr lvl="0"/>
            <a:r>
              <a:rPr lang="en-US">
                <a:cs typeface="Calibri"/>
              </a:rPr>
              <a:t>Influenza viruses affect the nose, throat, and lungs</a:t>
            </a:r>
          </a:p>
          <a:p>
            <a:pPr lvl="0"/>
            <a:endParaRPr lang="en-US">
              <a:cs typeface="Calibri"/>
            </a:endParaRPr>
          </a:p>
          <a:p>
            <a:pPr lvl="0"/>
            <a:r>
              <a:rPr lang="en-US">
                <a:cs typeface="Calibri"/>
              </a:rPr>
              <a:t>Droplets while coughing, talking, sneezing</a:t>
            </a:r>
            <a:endParaRPr lang="en-US"/>
          </a:p>
          <a:p>
            <a:pPr lvl="0"/>
            <a:endParaRPr lang="en-US">
              <a:cs typeface="Calibri"/>
            </a:endParaRPr>
          </a:p>
          <a:p>
            <a:pPr lvl="0"/>
            <a:r>
              <a:rPr lang="en-US">
                <a:cs typeface="Calibri"/>
              </a:rPr>
              <a:t>Mild to severe symptoms; can be fatal</a:t>
            </a:r>
          </a:p>
          <a:p>
            <a:pPr lvl="0"/>
            <a:endParaRPr lang="en-US">
              <a:cs typeface="Calibri"/>
            </a:endParaRPr>
          </a:p>
          <a:p>
            <a:pPr lvl="0"/>
            <a:endParaRPr lang="en-US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8195" y="6194045"/>
            <a:ext cx="2436226" cy="3924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353" y="5784338"/>
            <a:ext cx="1020287" cy="102028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Box 8"/>
          <p:cNvSpPr txBox="1"/>
          <p:nvPr/>
        </p:nvSpPr>
        <p:spPr>
          <a:xfrm>
            <a:off x="238667" y="6305912"/>
            <a:ext cx="523048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cs typeface="Calibri"/>
              </a:rPr>
              <a:t>Source: 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https://www.cdc.gov/flu/about/index.html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  <a:cs typeface="Calibri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9906" y="3142637"/>
            <a:ext cx="3950893" cy="244177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Audio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3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83"/>
    </mc:Choice>
    <mc:Fallback>
      <p:transition spd="slow" advTm="35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>
                <a:cs typeface="Calibri Light"/>
              </a:rPr>
              <a:t>Flu Symptoms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838203" y="1538075"/>
            <a:ext cx="10515600" cy="4653262"/>
          </a:xfrm>
        </p:spPr>
        <p:txBody>
          <a:bodyPr/>
          <a:lstStyle/>
          <a:p>
            <a:pPr lvl="0"/>
            <a:r>
              <a:rPr lang="en-US">
                <a:cs typeface="Calibri"/>
              </a:rPr>
              <a:t>Fever/chills</a:t>
            </a:r>
          </a:p>
          <a:p>
            <a:pPr lvl="0"/>
            <a:r>
              <a:rPr lang="en-US">
                <a:cs typeface="Calibri"/>
              </a:rPr>
              <a:t>Cough</a:t>
            </a:r>
            <a:endParaRPr lang="en-US"/>
          </a:p>
          <a:p>
            <a:pPr lvl="0"/>
            <a:r>
              <a:rPr lang="en-US">
                <a:cs typeface="Calibri"/>
              </a:rPr>
              <a:t>Sore throat</a:t>
            </a:r>
            <a:endParaRPr lang="en-US"/>
          </a:p>
          <a:p>
            <a:pPr lvl="0"/>
            <a:r>
              <a:rPr lang="en-US">
                <a:cs typeface="Calibri"/>
              </a:rPr>
              <a:t>Runny or stuffy nose</a:t>
            </a:r>
            <a:endParaRPr lang="en-US"/>
          </a:p>
          <a:p>
            <a:pPr lvl="0"/>
            <a:r>
              <a:rPr lang="en-US">
                <a:cs typeface="Calibri"/>
              </a:rPr>
              <a:t>Muscle or body aches</a:t>
            </a:r>
            <a:endParaRPr lang="en-US"/>
          </a:p>
          <a:p>
            <a:pPr lvl="0"/>
            <a:r>
              <a:rPr lang="en-US">
                <a:cs typeface="Calibri"/>
              </a:rPr>
              <a:t>Headaches</a:t>
            </a:r>
            <a:endParaRPr lang="en-US"/>
          </a:p>
          <a:p>
            <a:pPr lvl="0"/>
            <a:r>
              <a:rPr lang="en-US">
                <a:cs typeface="Calibri"/>
              </a:rPr>
              <a:t>Fatigue (tiredness)</a:t>
            </a:r>
            <a:endParaRPr lang="en-US"/>
          </a:p>
          <a:p>
            <a:pPr lvl="0"/>
            <a:r>
              <a:rPr lang="en-US">
                <a:cs typeface="Calibri"/>
              </a:rPr>
              <a:t>Vomiting and diarrhea</a:t>
            </a:r>
            <a:endParaRPr lang="en-US"/>
          </a:p>
          <a:p>
            <a:pPr lvl="0"/>
            <a:endParaRPr lang="en-US">
              <a:cs typeface="Calibri"/>
            </a:endParaRPr>
          </a:p>
        </p:txBody>
      </p:sp>
      <p:sp>
        <p:nvSpPr>
          <p:cNvPr id="4" name="TextBox 5"/>
          <p:cNvSpPr txBox="1"/>
          <p:nvPr/>
        </p:nvSpPr>
        <p:spPr>
          <a:xfrm>
            <a:off x="238667" y="6305912"/>
            <a:ext cx="523048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cs typeface="Calibri"/>
              </a:rPr>
              <a:t>Source: 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https://www.cdc.gov/flu/about/index.html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  <a:cs typeface="Calibri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8195" y="6194045"/>
            <a:ext cx="2436226" cy="3924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353" y="5784338"/>
            <a:ext cx="1020287" cy="10202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2664" y="1816528"/>
            <a:ext cx="6021232" cy="26785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Audio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3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90"/>
    </mc:Choice>
    <mc:Fallback>
      <p:transition spd="slow" advTm="22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8203" y="466728"/>
            <a:ext cx="10515600" cy="1325559"/>
          </a:xfrm>
        </p:spPr>
        <p:txBody>
          <a:bodyPr/>
          <a:lstStyle/>
          <a:p>
            <a:pPr lvl="0"/>
            <a:r>
              <a:rPr lang="en-US">
                <a:cs typeface="Calibri Light"/>
              </a:rPr>
              <a:t>Flu Prevention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858521" y="1466761"/>
            <a:ext cx="10495282" cy="4724576"/>
          </a:xfrm>
        </p:spPr>
        <p:txBody>
          <a:bodyPr/>
          <a:lstStyle/>
          <a:p>
            <a:pPr lvl="0"/>
            <a:r>
              <a:rPr lang="en-US">
                <a:cs typeface="Calibri"/>
              </a:rPr>
              <a:t>Best way – flu vaccine!</a:t>
            </a:r>
          </a:p>
          <a:p>
            <a:pPr lvl="1"/>
            <a:r>
              <a:rPr lang="en-US">
                <a:cs typeface="Calibri"/>
              </a:rPr>
              <a:t>Everyone 6 months and older should get vaccinated</a:t>
            </a:r>
          </a:p>
          <a:p>
            <a:pPr lvl="1"/>
            <a:r>
              <a:rPr lang="en-US">
                <a:cs typeface="Calibri"/>
              </a:rPr>
              <a:t>Older adults 65+</a:t>
            </a:r>
          </a:p>
          <a:p>
            <a:pPr lvl="2"/>
            <a:r>
              <a:rPr lang="en-US">
                <a:cs typeface="Calibri"/>
              </a:rPr>
              <a:t>(Senior) high dose vaccine - 4X regular flu shot</a:t>
            </a:r>
          </a:p>
          <a:p>
            <a:pPr lvl="2"/>
            <a:r>
              <a:rPr lang="en-US">
                <a:cs typeface="Calibri"/>
              </a:rPr>
              <a:t>Aging lowers immune response</a:t>
            </a:r>
          </a:p>
          <a:p>
            <a:pPr lvl="2"/>
            <a:r>
              <a:rPr lang="en-US">
                <a:cs typeface="Calibri"/>
              </a:rPr>
              <a:t>Increased dose promotes stronger response</a:t>
            </a:r>
          </a:p>
          <a:p>
            <a:pPr lvl="2"/>
            <a:endParaRPr lang="en-US">
              <a:cs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6264" y="6550222"/>
            <a:ext cx="1210573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cs typeface="Calibri"/>
              </a:rPr>
              <a:t>Source: </a:t>
            </a:r>
            <a:r>
              <a: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hlinkClick r:id="rId5"/>
              </a:rPr>
              <a:t>https://www.cdc.gov/flu/about/index.html</a:t>
            </a:r>
            <a:r>
              <a: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; https://</a:t>
            </a:r>
            <a:r>
              <a:rPr lang="en-US" sz="1400" b="0" i="0" u="none" strike="noStrike" kern="0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www.cdc.gov/flu/prevent/prevention.htm; https://www.cdc.gov/flu/highrisk/65over.htm</a:t>
            </a:r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Calibri"/>
              <a:cs typeface="Calibri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5978" y="6098234"/>
            <a:ext cx="2436226" cy="3924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6971" y="5681194"/>
            <a:ext cx="1020287" cy="10202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4" descr="Get Vaccinated to Fight Flu | CDC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63032" y="4112486"/>
            <a:ext cx="2782555" cy="185967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8" descr="Should you get vaccinated against these germs? - Harvard Health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794345" y="4108170"/>
            <a:ext cx="2795970" cy="18639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0" descr="Six out of 10 US Babies Aren't Getting the Flu Vaccine | Parents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59910" y="4108170"/>
            <a:ext cx="2730681" cy="18213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Audio 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3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79"/>
    </mc:Choice>
    <mc:Fallback>
      <p:transition spd="slow" advTm="36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>
                <a:cs typeface="Calibri Light"/>
              </a:rPr>
              <a:t>Flu Prevention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>
                <a:cs typeface="Calibri"/>
              </a:rPr>
              <a:t>Everyday Practices</a:t>
            </a:r>
          </a:p>
          <a:p>
            <a:pPr lvl="1"/>
            <a:r>
              <a:rPr lang="en-US">
                <a:cs typeface="Calibri"/>
              </a:rPr>
              <a:t>Avoid touching eyes, nose, mouth</a:t>
            </a:r>
          </a:p>
          <a:p>
            <a:pPr lvl="1"/>
            <a:r>
              <a:rPr lang="en-US">
                <a:cs typeface="Calibri"/>
              </a:rPr>
              <a:t>Sneeze into your elbow or tissue and throw away</a:t>
            </a:r>
          </a:p>
          <a:p>
            <a:pPr lvl="1"/>
            <a:r>
              <a:rPr lang="en-US">
                <a:cs typeface="Calibri"/>
              </a:rPr>
              <a:t>Wash and sanitize hands often</a:t>
            </a:r>
          </a:p>
          <a:p>
            <a:pPr lvl="1"/>
            <a:endParaRPr lang="en-US">
              <a:cs typeface="Calibri"/>
            </a:endParaRPr>
          </a:p>
          <a:p>
            <a:pPr lvl="0"/>
            <a:r>
              <a:rPr lang="en-US">
                <a:cs typeface="Calibri"/>
              </a:rPr>
              <a:t>Antiviral medications*</a:t>
            </a:r>
          </a:p>
          <a:p>
            <a:pPr marL="0" lvl="0" indent="0">
              <a:buNone/>
            </a:pPr>
            <a:endParaRPr lang="en-US"/>
          </a:p>
          <a:p>
            <a:pPr marL="0" lvl="0" indent="0">
              <a:buNone/>
            </a:pPr>
            <a:endParaRPr lang="en-US"/>
          </a:p>
          <a:p>
            <a:pPr marL="0" lvl="0" indent="0">
              <a:buNone/>
            </a:pPr>
            <a:endParaRPr lang="en-US"/>
          </a:p>
          <a:p>
            <a:pPr marL="0" lvl="0" indent="0">
              <a:buNone/>
            </a:pPr>
            <a:endParaRPr lang="en-US"/>
          </a:p>
          <a:p>
            <a:pPr marL="0" lvl="0" indent="0">
              <a:buNone/>
            </a:pPr>
            <a:endParaRPr lang="en-US"/>
          </a:p>
        </p:txBody>
      </p:sp>
      <p:pic>
        <p:nvPicPr>
          <p:cNvPr id="4" name="Picture 2" descr="Your hands carry germs you can't see : wash your hands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45669" y="2892183"/>
            <a:ext cx="2195547" cy="219554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8195" y="6194045"/>
            <a:ext cx="2436226" cy="3924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353" y="5784338"/>
            <a:ext cx="1020287" cy="10202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2" descr="When and How to Wash Your Hands | Handwashing | CDC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62154" y="795948"/>
            <a:ext cx="3181289" cy="17894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8" descr="a doctor holding pills and a prescription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74792" y="4644137"/>
            <a:ext cx="3065663" cy="153282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Audio 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3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24"/>
    </mc:Choice>
    <mc:Fallback>
      <p:transition spd="slow" advTm="26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36916" y="379503"/>
            <a:ext cx="10515600" cy="1325559"/>
          </a:xfrm>
        </p:spPr>
        <p:txBody>
          <a:bodyPr/>
          <a:lstStyle/>
          <a:p>
            <a:pPr lvl="0"/>
            <a:r>
              <a:rPr lang="en-US">
                <a:cs typeface="Calibri Light"/>
              </a:rPr>
              <a:t>Flu vs. COVID-19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0012" y="1710604"/>
            <a:ext cx="10515600" cy="4351336"/>
          </a:xfrm>
        </p:spPr>
        <p:txBody>
          <a:bodyPr/>
          <a:lstStyle/>
          <a:p>
            <a:pPr lvl="0"/>
            <a:r>
              <a:rPr lang="en-US">
                <a:cs typeface="Calibri"/>
              </a:rPr>
              <a:t>Both contagious respiratory illnesses with similar symptoms</a:t>
            </a:r>
          </a:p>
          <a:p>
            <a:pPr lvl="0"/>
            <a:endParaRPr lang="en-US">
              <a:cs typeface="Calibri"/>
            </a:endParaRPr>
          </a:p>
          <a:p>
            <a:pPr lvl="0"/>
            <a:r>
              <a:rPr lang="en-US">
                <a:cs typeface="Calibri"/>
              </a:rPr>
              <a:t>COVID-19:</a:t>
            </a:r>
          </a:p>
          <a:p>
            <a:pPr lvl="1"/>
            <a:r>
              <a:rPr lang="en-US">
                <a:cs typeface="Calibri"/>
              </a:rPr>
              <a:t>Caused by a "novel" coronavirus</a:t>
            </a:r>
          </a:p>
          <a:p>
            <a:pPr lvl="1"/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Affects multiple organs in the body</a:t>
            </a:r>
          </a:p>
          <a:p>
            <a:pPr lvl="1"/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People do not always show symptoms</a:t>
            </a:r>
            <a:endParaRPr lang="en-US"/>
          </a:p>
          <a:p>
            <a:pPr marL="0" lvl="0" indent="0">
              <a:buNone/>
            </a:pPr>
            <a:endParaRPr lang="en-US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9942" y="2556836"/>
            <a:ext cx="3807122" cy="21469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8195" y="6107780"/>
            <a:ext cx="2436226" cy="3924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8353" y="5784338"/>
            <a:ext cx="1020287" cy="102028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Box 8"/>
          <p:cNvSpPr txBox="1"/>
          <p:nvPr/>
        </p:nvSpPr>
        <p:spPr>
          <a:xfrm>
            <a:off x="66138" y="6449683"/>
            <a:ext cx="1011878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cs typeface="Calibri"/>
              </a:rPr>
              <a:t>Source: 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https://www.cdc.gov/media/dpk/diseases-and-conditions/coronavirus/coronavirus-2020.html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  <a:cs typeface="Calibri"/>
            </a:endParaRPr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3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63"/>
    </mc:Choice>
    <mc:Fallback>
      <p:transition spd="slow" advTm="32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>
                <a:cs typeface="Calibri Light"/>
              </a:rPr>
              <a:t>How is COVID-19 Spread?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65482" y="1571625"/>
            <a:ext cx="10515600" cy="4351336"/>
          </a:xfrm>
        </p:spPr>
        <p:txBody>
          <a:bodyPr/>
          <a:lstStyle/>
          <a:p>
            <a:pPr lvl="0">
              <a:lnSpc>
                <a:spcPct val="70000"/>
              </a:lnSpc>
            </a:pPr>
            <a:r>
              <a:rPr lang="en-US" sz="2600">
                <a:cs typeface="Calibri"/>
              </a:rPr>
              <a:t>Close contact with infected person:</a:t>
            </a:r>
          </a:p>
          <a:p>
            <a:pPr lvl="1">
              <a:lnSpc>
                <a:spcPct val="70000"/>
              </a:lnSpc>
            </a:pPr>
            <a:r>
              <a:rPr lang="en-US" sz="2600">
                <a:cs typeface="Calibri"/>
              </a:rPr>
              <a:t>6 feet or less (2 arm lengths) for more than 10-15 minutes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600">
              <a:cs typeface="Calibri"/>
            </a:endParaRPr>
          </a:p>
          <a:p>
            <a:pPr lvl="1">
              <a:lnSpc>
                <a:spcPct val="70000"/>
              </a:lnSpc>
            </a:pPr>
            <a:r>
              <a:rPr lang="en-US" sz="2600">
                <a:cs typeface="Calibri"/>
              </a:rPr>
              <a:t>Touching a surface with virus and then touching</a:t>
            </a:r>
          </a:p>
          <a:p>
            <a:pPr lvl="2">
              <a:lnSpc>
                <a:spcPct val="70000"/>
              </a:lnSpc>
            </a:pPr>
            <a:r>
              <a:rPr lang="en-US" sz="2600">
                <a:cs typeface="Calibri"/>
              </a:rPr>
              <a:t>Eyes</a:t>
            </a:r>
          </a:p>
          <a:p>
            <a:pPr lvl="2">
              <a:lnSpc>
                <a:spcPct val="70000"/>
              </a:lnSpc>
            </a:pPr>
            <a:r>
              <a:rPr lang="en-US" sz="2600">
                <a:cs typeface="Calibri"/>
              </a:rPr>
              <a:t>Nose</a:t>
            </a:r>
          </a:p>
          <a:p>
            <a:pPr lvl="2">
              <a:lnSpc>
                <a:spcPct val="70000"/>
              </a:lnSpc>
            </a:pPr>
            <a:r>
              <a:rPr lang="en-US" sz="2600">
                <a:cs typeface="Calibri"/>
              </a:rPr>
              <a:t>Mouth</a:t>
            </a:r>
          </a:p>
          <a:p>
            <a:pPr lvl="2">
              <a:lnSpc>
                <a:spcPct val="70000"/>
              </a:lnSpc>
            </a:pPr>
            <a:endParaRPr lang="en-US" sz="2600">
              <a:cs typeface="Calibri"/>
            </a:endParaRPr>
          </a:p>
          <a:p>
            <a:pPr lvl="0">
              <a:lnSpc>
                <a:spcPct val="70000"/>
              </a:lnSpc>
            </a:pPr>
            <a:r>
              <a:rPr lang="en-US" sz="2600">
                <a:cs typeface="Calibri"/>
              </a:rPr>
              <a:t>Respiratory droplets released through:</a:t>
            </a:r>
          </a:p>
          <a:p>
            <a:pPr lvl="1">
              <a:lnSpc>
                <a:spcPct val="70000"/>
              </a:lnSpc>
            </a:pPr>
            <a:r>
              <a:rPr lang="en-US" sz="2600">
                <a:cs typeface="Calibri"/>
              </a:rPr>
              <a:t>Coughing</a:t>
            </a:r>
          </a:p>
          <a:p>
            <a:pPr lvl="1">
              <a:lnSpc>
                <a:spcPct val="70000"/>
              </a:lnSpc>
            </a:pPr>
            <a:r>
              <a:rPr lang="en-US" sz="2600">
                <a:cs typeface="Calibri"/>
              </a:rPr>
              <a:t>Sneezing</a:t>
            </a:r>
          </a:p>
          <a:p>
            <a:pPr lvl="1">
              <a:lnSpc>
                <a:spcPct val="70000"/>
              </a:lnSpc>
            </a:pPr>
            <a:r>
              <a:rPr lang="en-US" sz="2600">
                <a:cs typeface="Calibri"/>
              </a:rPr>
              <a:t>Talking</a:t>
            </a:r>
          </a:p>
          <a:p>
            <a:pPr lvl="0">
              <a:lnSpc>
                <a:spcPct val="70000"/>
              </a:lnSpc>
            </a:pPr>
            <a:endParaRPr lang="en-US" sz="260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2849" y="2871691"/>
            <a:ext cx="3994026" cy="27085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1148" y="6290825"/>
            <a:ext cx="2560246" cy="4241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353" y="5784338"/>
            <a:ext cx="1020287" cy="10202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3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64"/>
    </mc:Choice>
    <mc:Fallback>
      <p:transition spd="slow" advTm="33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COVID-19 Symptoms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10548" y="6492816"/>
            <a:ext cx="960120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cs typeface="Calibri"/>
              </a:rPr>
              <a:t>Source: Retrieved: 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cs typeface="Calibri"/>
                <a:hlinkClick r:id="rId4"/>
              </a:rPr>
              <a:t>https://www.cdc.gov/coronavirus/2019-ncov/symptoms-testing/symptoms.html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  <a:cs typeface="Calibri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7063" y="235787"/>
            <a:ext cx="2549950" cy="604136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353" y="5784338"/>
            <a:ext cx="1020287" cy="10202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0998" y="6175802"/>
            <a:ext cx="2560246" cy="4241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303" y="1695974"/>
            <a:ext cx="5733690" cy="41274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Audio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3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90"/>
    </mc:Choice>
    <mc:Fallback>
      <p:transition spd="slow" advTm="31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1973</TotalTime>
  <Words>623</Words>
  <Application>Microsoft Office PowerPoint</Application>
  <PresentationFormat>Widescreen</PresentationFormat>
  <Paragraphs>282</Paragraphs>
  <Slides>25</Slides>
  <Notes>5</Notes>
  <HiddenSlides>0</HiddenSlides>
  <MMClips>25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  </vt:lpstr>
      <vt:lpstr>Today's Discussion</vt:lpstr>
      <vt:lpstr>What is the Flu?</vt:lpstr>
      <vt:lpstr>Flu Symptoms</vt:lpstr>
      <vt:lpstr>Flu Prevention</vt:lpstr>
      <vt:lpstr>Flu Prevention</vt:lpstr>
      <vt:lpstr>Flu vs. COVID-19</vt:lpstr>
      <vt:lpstr>How is COVID-19 Spread?</vt:lpstr>
      <vt:lpstr>COVID-19 Symptoms</vt:lpstr>
      <vt:lpstr>When to Seek Emergency Medical Care for COVID-19? </vt:lpstr>
      <vt:lpstr>Isolation vs. Quarantine</vt:lpstr>
      <vt:lpstr>How to Effectively Isolate and Quarantine</vt:lpstr>
      <vt:lpstr>How to Effectively Isolate and Quarantine</vt:lpstr>
      <vt:lpstr>Protect Yourself &amp; Others: Mask Up!</vt:lpstr>
      <vt:lpstr>Protect Yourself &amp; Others: Social Distancing</vt:lpstr>
      <vt:lpstr>Protect Yourself &amp; Others: Wash Your Hands!</vt:lpstr>
      <vt:lpstr>Protect Yourself &amp; Others: Self-Monitor</vt:lpstr>
      <vt:lpstr>Know Your Risk</vt:lpstr>
      <vt:lpstr>COVID-19 Testing</vt:lpstr>
      <vt:lpstr>COVID-19 Testing</vt:lpstr>
      <vt:lpstr>COVID-19, Stress and Coping</vt:lpstr>
      <vt:lpstr>Coping Resources </vt:lpstr>
      <vt:lpstr>Coping Resources – Teachers, Parents, Children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Salmon-Gordon, Shelleisha</dc:creator>
  <cp:lastModifiedBy>Lesko, Ron</cp:lastModifiedBy>
  <cp:revision>3163</cp:revision>
  <dcterms:created xsi:type="dcterms:W3CDTF">2020-09-10T17:36:21Z</dcterms:created>
  <dcterms:modified xsi:type="dcterms:W3CDTF">2020-11-23T15:47:17Z</dcterms:modified>
</cp:coreProperties>
</file>